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54" r:id="rId2"/>
    <p:sldMasterId id="2147483764" r:id="rId3"/>
  </p:sldMasterIdLst>
  <p:notesMasterIdLst>
    <p:notesMasterId r:id="rId67"/>
  </p:notesMasterIdLst>
  <p:handoutMasterIdLst>
    <p:handoutMasterId r:id="rId68"/>
  </p:handoutMasterIdLst>
  <p:sldIdLst>
    <p:sldId id="383" r:id="rId4"/>
    <p:sldId id="499" r:id="rId5"/>
    <p:sldId id="468" r:id="rId6"/>
    <p:sldId id="401" r:id="rId7"/>
    <p:sldId id="402" r:id="rId8"/>
    <p:sldId id="395" r:id="rId9"/>
    <p:sldId id="396" r:id="rId10"/>
    <p:sldId id="394" r:id="rId11"/>
    <p:sldId id="397" r:id="rId12"/>
    <p:sldId id="398" r:id="rId13"/>
    <p:sldId id="399" r:id="rId14"/>
    <p:sldId id="403" r:id="rId15"/>
    <p:sldId id="404" r:id="rId16"/>
    <p:sldId id="407" r:id="rId17"/>
    <p:sldId id="408" r:id="rId18"/>
    <p:sldId id="432" r:id="rId19"/>
    <p:sldId id="412" r:id="rId20"/>
    <p:sldId id="413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7" r:id="rId33"/>
    <p:sldId id="428" r:id="rId34"/>
    <p:sldId id="433" r:id="rId35"/>
    <p:sldId id="434" r:id="rId36"/>
    <p:sldId id="484" r:id="rId37"/>
    <p:sldId id="487" r:id="rId38"/>
    <p:sldId id="488" r:id="rId39"/>
    <p:sldId id="489" r:id="rId40"/>
    <p:sldId id="486" r:id="rId41"/>
    <p:sldId id="496" r:id="rId42"/>
    <p:sldId id="497" r:id="rId43"/>
    <p:sldId id="490" r:id="rId44"/>
    <p:sldId id="491" r:id="rId45"/>
    <p:sldId id="452" r:id="rId46"/>
    <p:sldId id="451" r:id="rId47"/>
    <p:sldId id="485" r:id="rId48"/>
    <p:sldId id="453" r:id="rId49"/>
    <p:sldId id="439" r:id="rId50"/>
    <p:sldId id="440" r:id="rId51"/>
    <p:sldId id="441" r:id="rId52"/>
    <p:sldId id="442" r:id="rId53"/>
    <p:sldId id="450" r:id="rId54"/>
    <p:sldId id="482" r:id="rId55"/>
    <p:sldId id="483" r:id="rId56"/>
    <p:sldId id="480" r:id="rId57"/>
    <p:sldId id="479" r:id="rId58"/>
    <p:sldId id="474" r:id="rId59"/>
    <p:sldId id="457" r:id="rId60"/>
    <p:sldId id="495" r:id="rId61"/>
    <p:sldId id="459" r:id="rId62"/>
    <p:sldId id="460" r:id="rId63"/>
    <p:sldId id="492" r:id="rId64"/>
    <p:sldId id="478" r:id="rId65"/>
    <p:sldId id="463" r:id="rId66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/>
        </p14:section>
        <p14:section name="Untitled Section" id="{F248BEBB-35B7-4F08-933A-690810A95CF3}">
          <p14:sldIdLst>
            <p14:sldId id="499"/>
            <p14:sldId id="468"/>
            <p14:sldId id="401"/>
            <p14:sldId id="402"/>
            <p14:sldId id="395"/>
            <p14:sldId id="396"/>
            <p14:sldId id="394"/>
            <p14:sldId id="397"/>
            <p14:sldId id="398"/>
            <p14:sldId id="399"/>
            <p14:sldId id="403"/>
            <p14:sldId id="404"/>
            <p14:sldId id="407"/>
            <p14:sldId id="408"/>
            <p14:sldId id="432"/>
            <p14:sldId id="412"/>
            <p14:sldId id="413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7"/>
            <p14:sldId id="428"/>
            <p14:sldId id="433"/>
            <p14:sldId id="434"/>
            <p14:sldId id="484"/>
            <p14:sldId id="487"/>
            <p14:sldId id="488"/>
            <p14:sldId id="489"/>
            <p14:sldId id="486"/>
            <p14:sldId id="496"/>
            <p14:sldId id="497"/>
            <p14:sldId id="490"/>
            <p14:sldId id="491"/>
            <p14:sldId id="452"/>
            <p14:sldId id="451"/>
            <p14:sldId id="485"/>
            <p14:sldId id="453"/>
            <p14:sldId id="439"/>
            <p14:sldId id="440"/>
            <p14:sldId id="441"/>
            <p14:sldId id="442"/>
            <p14:sldId id="450"/>
            <p14:sldId id="482"/>
            <p14:sldId id="483"/>
            <p14:sldId id="480"/>
            <p14:sldId id="479"/>
            <p14:sldId id="474"/>
            <p14:sldId id="457"/>
            <p14:sldId id="495"/>
            <p14:sldId id="459"/>
            <p14:sldId id="460"/>
            <p14:sldId id="492"/>
            <p14:sldId id="478"/>
            <p14:sldId id="463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86418" autoAdjust="0"/>
  </p:normalViewPr>
  <p:slideViewPr>
    <p:cSldViewPr snapToGrid="0">
      <p:cViewPr varScale="1">
        <p:scale>
          <a:sx n="56" d="100"/>
          <a:sy n="56" d="100"/>
        </p:scale>
        <p:origin x="2007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0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514D8D-5A01-49ED-AC10-0D86E68B207E}" type="doc">
      <dgm:prSet loTypeId="urn:microsoft.com/office/officeart/2005/8/layout/hierarchy5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638D9E0-6346-44A0-906D-B7C0E485EA80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Develop GS1 with X1 (Control group)</a:t>
          </a:r>
        </a:p>
      </dgm:t>
    </dgm:pt>
    <dgm:pt modelId="{327EB359-83ED-4B1C-9ED2-07EB464DC6DA}" type="parTrans" cxnId="{E2D0F44D-1AC4-415C-8CA4-096530180BAA}">
      <dgm:prSet/>
      <dgm:spPr/>
      <dgm:t>
        <a:bodyPr/>
        <a:lstStyle/>
        <a:p>
          <a:endParaRPr lang="en-US"/>
        </a:p>
      </dgm:t>
    </dgm:pt>
    <dgm:pt modelId="{9330D0C5-045C-4D8C-84E0-2F775A9FAE0B}" type="sibTrans" cxnId="{E2D0F44D-1AC4-415C-8CA4-096530180BAA}">
      <dgm:prSet/>
      <dgm:spPr/>
      <dgm:t>
        <a:bodyPr/>
        <a:lstStyle/>
        <a:p>
          <a:endParaRPr lang="en-US"/>
        </a:p>
      </dgm:t>
    </dgm:pt>
    <dgm:pt modelId="{98F8767A-BD85-4131-8F7D-785C5DBDEECC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Develop GS2 with X2 (Production group)</a:t>
          </a:r>
        </a:p>
      </dgm:t>
    </dgm:pt>
    <dgm:pt modelId="{11AEF3BE-6FF6-423B-8CD6-C71BD0317B93}" type="parTrans" cxnId="{2072E000-D469-42AE-9F4B-83B9B007D92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42578E0D-FAC1-46C2-8507-9BC1BD3F9D01}" type="sibTrans" cxnId="{2072E000-D469-42AE-9F4B-83B9B007D92F}">
      <dgm:prSet/>
      <dgm:spPr/>
      <dgm:t>
        <a:bodyPr/>
        <a:lstStyle/>
        <a:p>
          <a:endParaRPr lang="en-US"/>
        </a:p>
      </dgm:t>
    </dgm:pt>
    <dgm:pt modelId="{0178134B-12AD-4592-B35C-0AD22C299AF7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Develop GS3 with X3 (Partnering group)</a:t>
          </a:r>
        </a:p>
      </dgm:t>
    </dgm:pt>
    <dgm:pt modelId="{431C98A7-382C-487F-9A88-9B961AF9C5CA}" type="parTrans" cxnId="{DD207140-BBDE-42DE-890B-913BB4053555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F550913A-C93F-4028-BDE0-1845BE849AE1}" type="sibTrans" cxnId="{DD207140-BBDE-42DE-890B-913BB4053555}">
      <dgm:prSet/>
      <dgm:spPr/>
      <dgm:t>
        <a:bodyPr/>
        <a:lstStyle/>
        <a:p>
          <a:endParaRPr lang="en-US"/>
        </a:p>
      </dgm:t>
    </dgm:pt>
    <dgm:pt modelId="{3C722C6F-F52A-446B-A4CC-5DAF5AF18B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Develop GS4 with X4 (Priming group)</a:t>
          </a:r>
        </a:p>
      </dgm:t>
    </dgm:pt>
    <dgm:pt modelId="{2A61BB0F-09C3-4774-9819-06E432DED285}" type="parTrans" cxnId="{5C38C151-D4A3-4F82-8D70-709391C8DD3C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6D1BB91A-5C41-4EEC-96FA-7C012B1157A6}" type="sibTrans" cxnId="{5C38C151-D4A3-4F82-8D70-709391C8DD3C}">
      <dgm:prSet/>
      <dgm:spPr/>
      <dgm:t>
        <a:bodyPr/>
        <a:lstStyle/>
        <a:p>
          <a:endParaRPr lang="en-US"/>
        </a:p>
      </dgm:t>
    </dgm:pt>
    <dgm:pt modelId="{61AC43C0-90FA-4278-8872-33B406F98071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Compare GS1 and GS2</a:t>
          </a:r>
        </a:p>
      </dgm:t>
    </dgm:pt>
    <dgm:pt modelId="{7D0940C1-B85E-4847-BDDB-7CC8FB3A27DF}" type="parTrans" cxnId="{DE1E09CB-52B6-43B7-BBA7-1ABEC651B998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4B3B9741-1079-49B0-83C0-B54254FAF67F}" type="sibTrans" cxnId="{DE1E09CB-52B6-43B7-BBA7-1ABEC651B998}">
      <dgm:prSet/>
      <dgm:spPr/>
      <dgm:t>
        <a:bodyPr/>
        <a:lstStyle/>
        <a:p>
          <a:endParaRPr lang="en-US"/>
        </a:p>
      </dgm:t>
    </dgm:pt>
    <dgm:pt modelId="{C2A95EDE-72BA-4424-84DB-A5FB2BC50FD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Compare GS1 and GS3</a:t>
          </a:r>
        </a:p>
      </dgm:t>
    </dgm:pt>
    <dgm:pt modelId="{2E8BEB30-6D16-4BA1-80A9-E9CBF28719A3}" type="parTrans" cxnId="{6BCE0BF4-6562-4034-AE50-616996CB66E4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9277A6C5-95B5-44F9-A866-6EFF7B349EA7}" type="sibTrans" cxnId="{6BCE0BF4-6562-4034-AE50-616996CB66E4}">
      <dgm:prSet/>
      <dgm:spPr/>
      <dgm:t>
        <a:bodyPr/>
        <a:lstStyle/>
        <a:p>
          <a:endParaRPr lang="en-US"/>
        </a:p>
      </dgm:t>
    </dgm:pt>
    <dgm:pt modelId="{EAB4550D-9AE5-4953-A50D-236AA0AC26DF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Compare GS1 and GS4</a:t>
          </a:r>
        </a:p>
      </dgm:t>
    </dgm:pt>
    <dgm:pt modelId="{EAE6396A-9AF5-44CC-B943-3EF75EFA982A}" type="parTrans" cxnId="{D496FB18-AC01-465C-8975-63DA898D265E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EAB60A65-DE36-4CFC-A8B6-824344F9B81E}" type="sibTrans" cxnId="{D496FB18-AC01-465C-8975-63DA898D265E}">
      <dgm:prSet/>
      <dgm:spPr/>
      <dgm:t>
        <a:bodyPr/>
        <a:lstStyle/>
        <a:p>
          <a:endParaRPr lang="en-US"/>
        </a:p>
      </dgm:t>
    </dgm:pt>
    <dgm:pt modelId="{12555727-7A36-4105-8BAD-7818B649A5B9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Significant difference =&gt; Further work</a:t>
          </a:r>
        </a:p>
      </dgm:t>
    </dgm:pt>
    <dgm:pt modelId="{04855823-24C7-40B7-984D-41B15514B40D}" type="parTrans" cxnId="{00DEA179-5A55-4536-9A9B-C2FF005EF495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07A42923-8E62-484F-8C81-2F070CD6EF13}" type="sibTrans" cxnId="{00DEA179-5A55-4536-9A9B-C2FF005EF495}">
      <dgm:prSet/>
      <dgm:spPr/>
      <dgm:t>
        <a:bodyPr/>
        <a:lstStyle/>
        <a:p>
          <a:endParaRPr lang="en-US"/>
        </a:p>
      </dgm:t>
    </dgm:pt>
    <dgm:pt modelId="{11A078DD-569C-4C3B-B7B8-C232B1E23362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No difference =&gt; method is ineffective</a:t>
          </a:r>
        </a:p>
      </dgm:t>
    </dgm:pt>
    <dgm:pt modelId="{B4554640-703F-4D08-A72C-F63F7B8F1A3C}" type="parTrans" cxnId="{512B1DB6-9ED3-4D34-92B3-F99BC4E1BBB5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0460EEC5-8728-4B4C-A4C3-4C9D64A0ED18}" type="sibTrans" cxnId="{512B1DB6-9ED3-4D34-92B3-F99BC4E1BBB5}">
      <dgm:prSet/>
      <dgm:spPr/>
      <dgm:t>
        <a:bodyPr/>
        <a:lstStyle/>
        <a:p>
          <a:endParaRPr lang="en-US"/>
        </a:p>
      </dgm:t>
    </dgm:pt>
    <dgm:pt modelId="{0882E260-E1CD-4A48-8493-5287496830C0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Significant difference =&gt; Further work</a:t>
          </a:r>
        </a:p>
      </dgm:t>
    </dgm:pt>
    <dgm:pt modelId="{A2E65FE3-0F08-49AD-AFD6-38E560C0D435}" type="parTrans" cxnId="{9BB0565D-89BC-4ABE-A466-E772B3D5CFE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D0A1FA49-8F02-42F1-8C64-A4D39AA4BF9C}" type="sibTrans" cxnId="{9BB0565D-89BC-4ABE-A466-E772B3D5CFE7}">
      <dgm:prSet/>
      <dgm:spPr/>
      <dgm:t>
        <a:bodyPr/>
        <a:lstStyle/>
        <a:p>
          <a:endParaRPr lang="en-US"/>
        </a:p>
      </dgm:t>
    </dgm:pt>
    <dgm:pt modelId="{86B53586-BF54-4897-A656-AD7D62CE9966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No difference =&gt; method is ineffective</a:t>
          </a:r>
        </a:p>
      </dgm:t>
    </dgm:pt>
    <dgm:pt modelId="{8BB87F04-DFEE-4E9E-A711-66480C8CB629}" type="parTrans" cxnId="{AC328AC7-4379-4821-A0C4-A89C5EC346B4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5E1ED446-45D2-4903-B1D0-A3D845F7C846}" type="sibTrans" cxnId="{AC328AC7-4379-4821-A0C4-A89C5EC346B4}">
      <dgm:prSet/>
      <dgm:spPr/>
      <dgm:t>
        <a:bodyPr/>
        <a:lstStyle/>
        <a:p>
          <a:endParaRPr lang="en-US"/>
        </a:p>
      </dgm:t>
    </dgm:pt>
    <dgm:pt modelId="{BDADBE17-3F4D-4258-9EFB-6208D1843817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No difference =&gt; method is ineffective</a:t>
          </a:r>
        </a:p>
      </dgm:t>
    </dgm:pt>
    <dgm:pt modelId="{FBF7D43A-AC58-4294-AFB0-4A84D41FC08E}" type="parTrans" cxnId="{8F2AD11B-7848-4BF0-9BE9-FAE8DD8D0A71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4A3DBF77-1AC5-489B-9E24-FC7EA5C89465}" type="sibTrans" cxnId="{8F2AD11B-7848-4BF0-9BE9-FAE8DD8D0A71}">
      <dgm:prSet/>
      <dgm:spPr/>
      <dgm:t>
        <a:bodyPr/>
        <a:lstStyle/>
        <a:p>
          <a:endParaRPr lang="en-US"/>
        </a:p>
      </dgm:t>
    </dgm:pt>
    <dgm:pt modelId="{16622574-F558-4670-BB93-66518B36C068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Significant difference =&gt; Further work</a:t>
          </a:r>
        </a:p>
      </dgm:t>
    </dgm:pt>
    <dgm:pt modelId="{2FE8217D-AEE9-4C82-BDD9-60274050103F}" type="parTrans" cxnId="{3E2EDCD4-251E-4A9A-90DC-375CF46F16D3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</dgm:spPr>
      <dgm:t>
        <a:bodyPr/>
        <a:lstStyle/>
        <a:p>
          <a:endParaRPr lang="en-US"/>
        </a:p>
      </dgm:t>
    </dgm:pt>
    <dgm:pt modelId="{790FF685-AC42-4854-8421-B2BC2CF800A2}" type="sibTrans" cxnId="{3E2EDCD4-251E-4A9A-90DC-375CF46F16D3}">
      <dgm:prSet/>
      <dgm:spPr/>
      <dgm:t>
        <a:bodyPr/>
        <a:lstStyle/>
        <a:p>
          <a:endParaRPr lang="en-US"/>
        </a:p>
      </dgm:t>
    </dgm:pt>
    <dgm:pt modelId="{79FF7A9A-F741-4179-95E8-084157A77179}" type="pres">
      <dgm:prSet presAssocID="{24514D8D-5A01-49ED-AC10-0D86E68B207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CEA7EAF-F412-4AB7-A1F4-0A08B8ADAB54}" type="pres">
      <dgm:prSet presAssocID="{24514D8D-5A01-49ED-AC10-0D86E68B207E}" presName="hierFlow" presStyleCnt="0"/>
      <dgm:spPr/>
    </dgm:pt>
    <dgm:pt modelId="{5302EC19-DB42-4503-894D-5E8168D5A225}" type="pres">
      <dgm:prSet presAssocID="{24514D8D-5A01-49ED-AC10-0D86E68B207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E6631E7-2DFC-43B9-B183-CD6AD14AB8F6}" type="pres">
      <dgm:prSet presAssocID="{6638D9E0-6346-44A0-906D-B7C0E485EA80}" presName="Name17" presStyleCnt="0"/>
      <dgm:spPr/>
    </dgm:pt>
    <dgm:pt modelId="{0531173A-D87B-4023-A8EB-CF2CAC7FC472}" type="pres">
      <dgm:prSet presAssocID="{6638D9E0-6346-44A0-906D-B7C0E485EA80}" presName="level1Shape" presStyleLbl="node0" presStyleIdx="0" presStyleCnt="1">
        <dgm:presLayoutVars>
          <dgm:chPref val="3"/>
        </dgm:presLayoutVars>
      </dgm:prSet>
      <dgm:spPr/>
    </dgm:pt>
    <dgm:pt modelId="{B9A4DD71-098B-4FE3-A744-A88080070393}" type="pres">
      <dgm:prSet presAssocID="{6638D9E0-6346-44A0-906D-B7C0E485EA80}" presName="hierChild2" presStyleCnt="0"/>
      <dgm:spPr/>
    </dgm:pt>
    <dgm:pt modelId="{4AAFED38-85D9-4C5E-A2B8-F79DE476240E}" type="pres">
      <dgm:prSet presAssocID="{11AEF3BE-6FF6-423B-8CD6-C71BD0317B93}" presName="Name25" presStyleLbl="parChTrans1D2" presStyleIdx="0" presStyleCnt="3"/>
      <dgm:spPr/>
    </dgm:pt>
    <dgm:pt modelId="{F7307863-0735-43EF-8F40-325C7C95F5D1}" type="pres">
      <dgm:prSet presAssocID="{11AEF3BE-6FF6-423B-8CD6-C71BD0317B93}" presName="connTx" presStyleLbl="parChTrans1D2" presStyleIdx="0" presStyleCnt="3"/>
      <dgm:spPr/>
    </dgm:pt>
    <dgm:pt modelId="{126FCDEE-E54A-4B83-B1DA-AE121A28BBF9}" type="pres">
      <dgm:prSet presAssocID="{98F8767A-BD85-4131-8F7D-785C5DBDEECC}" presName="Name30" presStyleCnt="0"/>
      <dgm:spPr/>
    </dgm:pt>
    <dgm:pt modelId="{BE1F0CB4-E8F5-4F6F-BE33-6E831166A5CA}" type="pres">
      <dgm:prSet presAssocID="{98F8767A-BD85-4131-8F7D-785C5DBDEECC}" presName="level2Shape" presStyleLbl="node2" presStyleIdx="0" presStyleCnt="3"/>
      <dgm:spPr/>
    </dgm:pt>
    <dgm:pt modelId="{599625B5-1046-4148-A7EA-1DC74CC3E223}" type="pres">
      <dgm:prSet presAssocID="{98F8767A-BD85-4131-8F7D-785C5DBDEECC}" presName="hierChild3" presStyleCnt="0"/>
      <dgm:spPr/>
    </dgm:pt>
    <dgm:pt modelId="{F8919061-45B5-45A7-A37E-A3CBD671E2FE}" type="pres">
      <dgm:prSet presAssocID="{7D0940C1-B85E-4847-BDDB-7CC8FB3A27DF}" presName="Name25" presStyleLbl="parChTrans1D3" presStyleIdx="0" presStyleCnt="3"/>
      <dgm:spPr/>
    </dgm:pt>
    <dgm:pt modelId="{82EF79E1-5CB5-42E5-ACA4-CAA5F448269D}" type="pres">
      <dgm:prSet presAssocID="{7D0940C1-B85E-4847-BDDB-7CC8FB3A27DF}" presName="connTx" presStyleLbl="parChTrans1D3" presStyleIdx="0" presStyleCnt="3"/>
      <dgm:spPr/>
    </dgm:pt>
    <dgm:pt modelId="{9F5925DF-594D-47B4-8E46-7EE8F75476E6}" type="pres">
      <dgm:prSet presAssocID="{61AC43C0-90FA-4278-8872-33B406F98071}" presName="Name30" presStyleCnt="0"/>
      <dgm:spPr/>
    </dgm:pt>
    <dgm:pt modelId="{6942E6C3-8EA6-49C0-A6E6-15844A2A8673}" type="pres">
      <dgm:prSet presAssocID="{61AC43C0-90FA-4278-8872-33B406F98071}" presName="level2Shape" presStyleLbl="node3" presStyleIdx="0" presStyleCnt="3"/>
      <dgm:spPr/>
    </dgm:pt>
    <dgm:pt modelId="{19591386-FB36-45DA-855C-25A18259123B}" type="pres">
      <dgm:prSet presAssocID="{61AC43C0-90FA-4278-8872-33B406F98071}" presName="hierChild3" presStyleCnt="0"/>
      <dgm:spPr/>
    </dgm:pt>
    <dgm:pt modelId="{8102DCCA-F432-4BFA-B571-E16DA3D40623}" type="pres">
      <dgm:prSet presAssocID="{04855823-24C7-40B7-984D-41B15514B40D}" presName="Name25" presStyleLbl="parChTrans1D4" presStyleIdx="0" presStyleCnt="6"/>
      <dgm:spPr/>
    </dgm:pt>
    <dgm:pt modelId="{298C2F5E-EEF7-47FE-836E-7A22751FD252}" type="pres">
      <dgm:prSet presAssocID="{04855823-24C7-40B7-984D-41B15514B40D}" presName="connTx" presStyleLbl="parChTrans1D4" presStyleIdx="0" presStyleCnt="6"/>
      <dgm:spPr/>
    </dgm:pt>
    <dgm:pt modelId="{98DA3731-78B8-4AA9-A069-7F1E64812C21}" type="pres">
      <dgm:prSet presAssocID="{12555727-7A36-4105-8BAD-7818B649A5B9}" presName="Name30" presStyleCnt="0"/>
      <dgm:spPr/>
    </dgm:pt>
    <dgm:pt modelId="{98FDDEB4-D549-4FDD-B6A4-E6CE0F69557A}" type="pres">
      <dgm:prSet presAssocID="{12555727-7A36-4105-8BAD-7818B649A5B9}" presName="level2Shape" presStyleLbl="node4" presStyleIdx="0" presStyleCnt="6"/>
      <dgm:spPr/>
    </dgm:pt>
    <dgm:pt modelId="{E6275268-8658-4D1C-9E41-FA644FC39D9F}" type="pres">
      <dgm:prSet presAssocID="{12555727-7A36-4105-8BAD-7818B649A5B9}" presName="hierChild3" presStyleCnt="0"/>
      <dgm:spPr/>
    </dgm:pt>
    <dgm:pt modelId="{CB149EE1-E5F4-4473-860B-B41792EF115A}" type="pres">
      <dgm:prSet presAssocID="{B4554640-703F-4D08-A72C-F63F7B8F1A3C}" presName="Name25" presStyleLbl="parChTrans1D4" presStyleIdx="1" presStyleCnt="6"/>
      <dgm:spPr/>
    </dgm:pt>
    <dgm:pt modelId="{A14E9D1F-4CAB-4FB6-92B9-060012EA2119}" type="pres">
      <dgm:prSet presAssocID="{B4554640-703F-4D08-A72C-F63F7B8F1A3C}" presName="connTx" presStyleLbl="parChTrans1D4" presStyleIdx="1" presStyleCnt="6"/>
      <dgm:spPr/>
    </dgm:pt>
    <dgm:pt modelId="{CCE2B1B3-D6BC-428D-9917-920F60854070}" type="pres">
      <dgm:prSet presAssocID="{11A078DD-569C-4C3B-B7B8-C232B1E23362}" presName="Name30" presStyleCnt="0"/>
      <dgm:spPr/>
    </dgm:pt>
    <dgm:pt modelId="{B2361C6E-AE33-4066-A6FB-D493DB9101F4}" type="pres">
      <dgm:prSet presAssocID="{11A078DD-569C-4C3B-B7B8-C232B1E23362}" presName="level2Shape" presStyleLbl="node4" presStyleIdx="1" presStyleCnt="6"/>
      <dgm:spPr/>
    </dgm:pt>
    <dgm:pt modelId="{C46CCE60-5D9F-4DB8-BE2F-29092A0BFBDC}" type="pres">
      <dgm:prSet presAssocID="{11A078DD-569C-4C3B-B7B8-C232B1E23362}" presName="hierChild3" presStyleCnt="0"/>
      <dgm:spPr/>
    </dgm:pt>
    <dgm:pt modelId="{7CFCF777-8066-4A58-8A62-89251AC024F8}" type="pres">
      <dgm:prSet presAssocID="{431C98A7-382C-487F-9A88-9B961AF9C5CA}" presName="Name25" presStyleLbl="parChTrans1D2" presStyleIdx="1" presStyleCnt="3"/>
      <dgm:spPr/>
    </dgm:pt>
    <dgm:pt modelId="{A43B0AFB-AC42-433C-B74D-C858343F2E1E}" type="pres">
      <dgm:prSet presAssocID="{431C98A7-382C-487F-9A88-9B961AF9C5CA}" presName="connTx" presStyleLbl="parChTrans1D2" presStyleIdx="1" presStyleCnt="3"/>
      <dgm:spPr/>
    </dgm:pt>
    <dgm:pt modelId="{1B12EA15-3905-4019-8F26-D52004E82A45}" type="pres">
      <dgm:prSet presAssocID="{0178134B-12AD-4592-B35C-0AD22C299AF7}" presName="Name30" presStyleCnt="0"/>
      <dgm:spPr/>
    </dgm:pt>
    <dgm:pt modelId="{AEB4F420-F23D-4C75-8491-91F0C4F67858}" type="pres">
      <dgm:prSet presAssocID="{0178134B-12AD-4592-B35C-0AD22C299AF7}" presName="level2Shape" presStyleLbl="node2" presStyleIdx="1" presStyleCnt="3"/>
      <dgm:spPr/>
    </dgm:pt>
    <dgm:pt modelId="{D895E83E-D603-4D28-8892-2357C454ABED}" type="pres">
      <dgm:prSet presAssocID="{0178134B-12AD-4592-B35C-0AD22C299AF7}" presName="hierChild3" presStyleCnt="0"/>
      <dgm:spPr/>
    </dgm:pt>
    <dgm:pt modelId="{5AF3A42E-41BB-4050-BC45-05EB7F79A849}" type="pres">
      <dgm:prSet presAssocID="{2E8BEB30-6D16-4BA1-80A9-E9CBF28719A3}" presName="Name25" presStyleLbl="parChTrans1D3" presStyleIdx="1" presStyleCnt="3"/>
      <dgm:spPr/>
    </dgm:pt>
    <dgm:pt modelId="{AF0E7A8F-365E-40E3-8111-B34FE7E0ECE2}" type="pres">
      <dgm:prSet presAssocID="{2E8BEB30-6D16-4BA1-80A9-E9CBF28719A3}" presName="connTx" presStyleLbl="parChTrans1D3" presStyleIdx="1" presStyleCnt="3"/>
      <dgm:spPr/>
    </dgm:pt>
    <dgm:pt modelId="{949F3E33-AEE5-4C76-A6EC-C761060903B7}" type="pres">
      <dgm:prSet presAssocID="{C2A95EDE-72BA-4424-84DB-A5FB2BC50FD7}" presName="Name30" presStyleCnt="0"/>
      <dgm:spPr/>
    </dgm:pt>
    <dgm:pt modelId="{925E3EF1-8136-4DD5-887D-A2A3F0DCCE9D}" type="pres">
      <dgm:prSet presAssocID="{C2A95EDE-72BA-4424-84DB-A5FB2BC50FD7}" presName="level2Shape" presStyleLbl="node3" presStyleIdx="1" presStyleCnt="3"/>
      <dgm:spPr/>
    </dgm:pt>
    <dgm:pt modelId="{72A6D57C-BC29-4F6B-A8F7-8FCB9CD4CE0E}" type="pres">
      <dgm:prSet presAssocID="{C2A95EDE-72BA-4424-84DB-A5FB2BC50FD7}" presName="hierChild3" presStyleCnt="0"/>
      <dgm:spPr/>
    </dgm:pt>
    <dgm:pt modelId="{C1A9E02D-5C3F-41DF-8701-49F9BEFDDC91}" type="pres">
      <dgm:prSet presAssocID="{A2E65FE3-0F08-49AD-AFD6-38E560C0D435}" presName="Name25" presStyleLbl="parChTrans1D4" presStyleIdx="2" presStyleCnt="6"/>
      <dgm:spPr/>
    </dgm:pt>
    <dgm:pt modelId="{01E3A2B0-9203-44CA-B582-FB6938AFC088}" type="pres">
      <dgm:prSet presAssocID="{A2E65FE3-0F08-49AD-AFD6-38E560C0D435}" presName="connTx" presStyleLbl="parChTrans1D4" presStyleIdx="2" presStyleCnt="6"/>
      <dgm:spPr/>
    </dgm:pt>
    <dgm:pt modelId="{8AB29FFE-6572-4771-B3C6-CE0E9F1A0C5B}" type="pres">
      <dgm:prSet presAssocID="{0882E260-E1CD-4A48-8493-5287496830C0}" presName="Name30" presStyleCnt="0"/>
      <dgm:spPr/>
    </dgm:pt>
    <dgm:pt modelId="{409B1F48-4669-4BB7-9017-F0F019750686}" type="pres">
      <dgm:prSet presAssocID="{0882E260-E1CD-4A48-8493-5287496830C0}" presName="level2Shape" presStyleLbl="node4" presStyleIdx="2" presStyleCnt="6"/>
      <dgm:spPr/>
    </dgm:pt>
    <dgm:pt modelId="{3492420E-C6F0-4102-A51A-C57064FC2055}" type="pres">
      <dgm:prSet presAssocID="{0882E260-E1CD-4A48-8493-5287496830C0}" presName="hierChild3" presStyleCnt="0"/>
      <dgm:spPr/>
    </dgm:pt>
    <dgm:pt modelId="{8A7965AC-31B5-4E2F-BEF3-C984D06ABCB5}" type="pres">
      <dgm:prSet presAssocID="{8BB87F04-DFEE-4E9E-A711-66480C8CB629}" presName="Name25" presStyleLbl="parChTrans1D4" presStyleIdx="3" presStyleCnt="6"/>
      <dgm:spPr/>
    </dgm:pt>
    <dgm:pt modelId="{7FDDB77F-6D1E-4F21-9CFE-9BE8DD9DFB80}" type="pres">
      <dgm:prSet presAssocID="{8BB87F04-DFEE-4E9E-A711-66480C8CB629}" presName="connTx" presStyleLbl="parChTrans1D4" presStyleIdx="3" presStyleCnt="6"/>
      <dgm:spPr/>
    </dgm:pt>
    <dgm:pt modelId="{69B8C514-69D2-4DCE-89C9-A6A5FDFD3944}" type="pres">
      <dgm:prSet presAssocID="{86B53586-BF54-4897-A656-AD7D62CE9966}" presName="Name30" presStyleCnt="0"/>
      <dgm:spPr/>
    </dgm:pt>
    <dgm:pt modelId="{49BF8D50-CFB7-44B7-BE37-9D865333A658}" type="pres">
      <dgm:prSet presAssocID="{86B53586-BF54-4897-A656-AD7D62CE9966}" presName="level2Shape" presStyleLbl="node4" presStyleIdx="3" presStyleCnt="6"/>
      <dgm:spPr/>
    </dgm:pt>
    <dgm:pt modelId="{209ED7F3-6CE8-4597-B8E3-EB3855B80943}" type="pres">
      <dgm:prSet presAssocID="{86B53586-BF54-4897-A656-AD7D62CE9966}" presName="hierChild3" presStyleCnt="0"/>
      <dgm:spPr/>
    </dgm:pt>
    <dgm:pt modelId="{8757DC5A-94B8-4F3F-B488-FA101A36D736}" type="pres">
      <dgm:prSet presAssocID="{2A61BB0F-09C3-4774-9819-06E432DED285}" presName="Name25" presStyleLbl="parChTrans1D2" presStyleIdx="2" presStyleCnt="3"/>
      <dgm:spPr/>
    </dgm:pt>
    <dgm:pt modelId="{E92EB2DF-D271-46DB-9A81-E5241FD15B8A}" type="pres">
      <dgm:prSet presAssocID="{2A61BB0F-09C3-4774-9819-06E432DED285}" presName="connTx" presStyleLbl="parChTrans1D2" presStyleIdx="2" presStyleCnt="3"/>
      <dgm:spPr/>
    </dgm:pt>
    <dgm:pt modelId="{8C1737C6-F466-4466-976D-1F653F98CFFF}" type="pres">
      <dgm:prSet presAssocID="{3C722C6F-F52A-446B-A4CC-5DAF5AF18B5D}" presName="Name30" presStyleCnt="0"/>
      <dgm:spPr/>
    </dgm:pt>
    <dgm:pt modelId="{31F79D76-F3A6-49EA-9D3E-BFFAB6C8DF6D}" type="pres">
      <dgm:prSet presAssocID="{3C722C6F-F52A-446B-A4CC-5DAF5AF18B5D}" presName="level2Shape" presStyleLbl="node2" presStyleIdx="2" presStyleCnt="3"/>
      <dgm:spPr/>
    </dgm:pt>
    <dgm:pt modelId="{F57E7D4A-D7B3-49AF-B7DE-A4492779B1D7}" type="pres">
      <dgm:prSet presAssocID="{3C722C6F-F52A-446B-A4CC-5DAF5AF18B5D}" presName="hierChild3" presStyleCnt="0"/>
      <dgm:spPr/>
    </dgm:pt>
    <dgm:pt modelId="{C4706AFC-4666-4A87-8CE9-18565AB359AB}" type="pres">
      <dgm:prSet presAssocID="{EAE6396A-9AF5-44CC-B943-3EF75EFA982A}" presName="Name25" presStyleLbl="parChTrans1D3" presStyleIdx="2" presStyleCnt="3"/>
      <dgm:spPr/>
    </dgm:pt>
    <dgm:pt modelId="{E4376D62-BF6D-4FF7-9655-E65E8A664279}" type="pres">
      <dgm:prSet presAssocID="{EAE6396A-9AF5-44CC-B943-3EF75EFA982A}" presName="connTx" presStyleLbl="parChTrans1D3" presStyleIdx="2" presStyleCnt="3"/>
      <dgm:spPr/>
    </dgm:pt>
    <dgm:pt modelId="{E1EE4EA8-EBAA-48EB-9DB6-1F6880017B4C}" type="pres">
      <dgm:prSet presAssocID="{EAB4550D-9AE5-4953-A50D-236AA0AC26DF}" presName="Name30" presStyleCnt="0"/>
      <dgm:spPr/>
    </dgm:pt>
    <dgm:pt modelId="{18619377-8831-4112-9992-72A902DE3631}" type="pres">
      <dgm:prSet presAssocID="{EAB4550D-9AE5-4953-A50D-236AA0AC26DF}" presName="level2Shape" presStyleLbl="node3" presStyleIdx="2" presStyleCnt="3"/>
      <dgm:spPr/>
    </dgm:pt>
    <dgm:pt modelId="{3E81215D-B956-4BE1-AFD4-1D22528AAE96}" type="pres">
      <dgm:prSet presAssocID="{EAB4550D-9AE5-4953-A50D-236AA0AC26DF}" presName="hierChild3" presStyleCnt="0"/>
      <dgm:spPr/>
    </dgm:pt>
    <dgm:pt modelId="{BDC61C11-49D1-4E02-A430-1C9BFB581EA5}" type="pres">
      <dgm:prSet presAssocID="{2FE8217D-AEE9-4C82-BDD9-60274050103F}" presName="Name25" presStyleLbl="parChTrans1D4" presStyleIdx="4" presStyleCnt="6"/>
      <dgm:spPr/>
    </dgm:pt>
    <dgm:pt modelId="{A1BBF29C-DCC9-4543-A720-1609DC9D8A87}" type="pres">
      <dgm:prSet presAssocID="{2FE8217D-AEE9-4C82-BDD9-60274050103F}" presName="connTx" presStyleLbl="parChTrans1D4" presStyleIdx="4" presStyleCnt="6"/>
      <dgm:spPr/>
    </dgm:pt>
    <dgm:pt modelId="{0021019D-8E9B-43E3-925B-6A0B246CD413}" type="pres">
      <dgm:prSet presAssocID="{16622574-F558-4670-BB93-66518B36C068}" presName="Name30" presStyleCnt="0"/>
      <dgm:spPr/>
    </dgm:pt>
    <dgm:pt modelId="{AF4AC20B-0EE9-4372-8ADF-632FBE4AF05F}" type="pres">
      <dgm:prSet presAssocID="{16622574-F558-4670-BB93-66518B36C068}" presName="level2Shape" presStyleLbl="node4" presStyleIdx="4" presStyleCnt="6"/>
      <dgm:spPr/>
    </dgm:pt>
    <dgm:pt modelId="{45F16781-CD0F-42D8-9429-CFAAA9423D85}" type="pres">
      <dgm:prSet presAssocID="{16622574-F558-4670-BB93-66518B36C068}" presName="hierChild3" presStyleCnt="0"/>
      <dgm:spPr/>
    </dgm:pt>
    <dgm:pt modelId="{AE10C5A8-DDD1-47BC-BB76-7DDF39199163}" type="pres">
      <dgm:prSet presAssocID="{FBF7D43A-AC58-4294-AFB0-4A84D41FC08E}" presName="Name25" presStyleLbl="parChTrans1D4" presStyleIdx="5" presStyleCnt="6"/>
      <dgm:spPr/>
    </dgm:pt>
    <dgm:pt modelId="{9EA5716A-0F88-4B3F-BDA5-74CDD6A250B3}" type="pres">
      <dgm:prSet presAssocID="{FBF7D43A-AC58-4294-AFB0-4A84D41FC08E}" presName="connTx" presStyleLbl="parChTrans1D4" presStyleIdx="5" presStyleCnt="6"/>
      <dgm:spPr/>
    </dgm:pt>
    <dgm:pt modelId="{F5BCA35D-DFAC-4EE4-9A9A-94516515000C}" type="pres">
      <dgm:prSet presAssocID="{BDADBE17-3F4D-4258-9EFB-6208D1843817}" presName="Name30" presStyleCnt="0"/>
      <dgm:spPr/>
    </dgm:pt>
    <dgm:pt modelId="{0BFD2FC1-937E-4454-949C-2AA6416F42B4}" type="pres">
      <dgm:prSet presAssocID="{BDADBE17-3F4D-4258-9EFB-6208D1843817}" presName="level2Shape" presStyleLbl="node4" presStyleIdx="5" presStyleCnt="6"/>
      <dgm:spPr/>
    </dgm:pt>
    <dgm:pt modelId="{440D2D75-4CD3-4741-B2DE-C5A4C85BD0FE}" type="pres">
      <dgm:prSet presAssocID="{BDADBE17-3F4D-4258-9EFB-6208D1843817}" presName="hierChild3" presStyleCnt="0"/>
      <dgm:spPr/>
    </dgm:pt>
    <dgm:pt modelId="{2D8C9A5F-FD9E-4252-A47E-B4A8D1F2B0E7}" type="pres">
      <dgm:prSet presAssocID="{24514D8D-5A01-49ED-AC10-0D86E68B207E}" presName="bgShapesFlow" presStyleCnt="0"/>
      <dgm:spPr/>
    </dgm:pt>
  </dgm:ptLst>
  <dgm:cxnLst>
    <dgm:cxn modelId="{2072E000-D469-42AE-9F4B-83B9B007D92F}" srcId="{6638D9E0-6346-44A0-906D-B7C0E485EA80}" destId="{98F8767A-BD85-4131-8F7D-785C5DBDEECC}" srcOrd="0" destOrd="0" parTransId="{11AEF3BE-6FF6-423B-8CD6-C71BD0317B93}" sibTransId="{42578E0D-FAC1-46C2-8507-9BC1BD3F9D01}"/>
    <dgm:cxn modelId="{A809B704-2F52-644D-BC58-B8E7B469999E}" type="presOf" srcId="{C2A95EDE-72BA-4424-84DB-A5FB2BC50FD7}" destId="{925E3EF1-8136-4DD5-887D-A2A3F0DCCE9D}" srcOrd="0" destOrd="0" presId="urn:microsoft.com/office/officeart/2005/8/layout/hierarchy5"/>
    <dgm:cxn modelId="{642AB909-9220-3047-BCAF-EA5C0BC87962}" type="presOf" srcId="{8BB87F04-DFEE-4E9E-A711-66480C8CB629}" destId="{7FDDB77F-6D1E-4F21-9CFE-9BE8DD9DFB80}" srcOrd="1" destOrd="0" presId="urn:microsoft.com/office/officeart/2005/8/layout/hierarchy5"/>
    <dgm:cxn modelId="{413F6916-8757-A445-9A8A-147D0FD81A29}" type="presOf" srcId="{2E8BEB30-6D16-4BA1-80A9-E9CBF28719A3}" destId="{5AF3A42E-41BB-4050-BC45-05EB7F79A849}" srcOrd="0" destOrd="0" presId="urn:microsoft.com/office/officeart/2005/8/layout/hierarchy5"/>
    <dgm:cxn modelId="{D496FB18-AC01-465C-8975-63DA898D265E}" srcId="{3C722C6F-F52A-446B-A4CC-5DAF5AF18B5D}" destId="{EAB4550D-9AE5-4953-A50D-236AA0AC26DF}" srcOrd="0" destOrd="0" parTransId="{EAE6396A-9AF5-44CC-B943-3EF75EFA982A}" sibTransId="{EAB60A65-DE36-4CFC-A8B6-824344F9B81E}"/>
    <dgm:cxn modelId="{CFF79319-8C68-4247-A1B3-23579E6A7AFC}" type="presOf" srcId="{B4554640-703F-4D08-A72C-F63F7B8F1A3C}" destId="{CB149EE1-E5F4-4473-860B-B41792EF115A}" srcOrd="0" destOrd="0" presId="urn:microsoft.com/office/officeart/2005/8/layout/hierarchy5"/>
    <dgm:cxn modelId="{8F2AD11B-7848-4BF0-9BE9-FAE8DD8D0A71}" srcId="{EAB4550D-9AE5-4953-A50D-236AA0AC26DF}" destId="{BDADBE17-3F4D-4258-9EFB-6208D1843817}" srcOrd="1" destOrd="0" parTransId="{FBF7D43A-AC58-4294-AFB0-4A84D41FC08E}" sibTransId="{4A3DBF77-1AC5-489B-9E24-FC7EA5C89465}"/>
    <dgm:cxn modelId="{FF784728-046A-9747-82C2-D9F942758DCC}" type="presOf" srcId="{04855823-24C7-40B7-984D-41B15514B40D}" destId="{298C2F5E-EEF7-47FE-836E-7A22751FD252}" srcOrd="1" destOrd="0" presId="urn:microsoft.com/office/officeart/2005/8/layout/hierarchy5"/>
    <dgm:cxn modelId="{FFAE6333-A59D-6E44-9449-E9FFF657CFA4}" type="presOf" srcId="{2E8BEB30-6D16-4BA1-80A9-E9CBF28719A3}" destId="{AF0E7A8F-365E-40E3-8111-B34FE7E0ECE2}" srcOrd="1" destOrd="0" presId="urn:microsoft.com/office/officeart/2005/8/layout/hierarchy5"/>
    <dgm:cxn modelId="{48C7BB34-6AFF-8146-B12B-F632563DA489}" type="presOf" srcId="{8BB87F04-DFEE-4E9E-A711-66480C8CB629}" destId="{8A7965AC-31B5-4E2F-BEF3-C984D06ABCB5}" srcOrd="0" destOrd="0" presId="urn:microsoft.com/office/officeart/2005/8/layout/hierarchy5"/>
    <dgm:cxn modelId="{C119B33F-5BB1-D543-B0B3-7A00494DC9FF}" type="presOf" srcId="{A2E65FE3-0F08-49AD-AFD6-38E560C0D435}" destId="{C1A9E02D-5C3F-41DF-8701-49F9BEFDDC91}" srcOrd="0" destOrd="0" presId="urn:microsoft.com/office/officeart/2005/8/layout/hierarchy5"/>
    <dgm:cxn modelId="{DD207140-BBDE-42DE-890B-913BB4053555}" srcId="{6638D9E0-6346-44A0-906D-B7C0E485EA80}" destId="{0178134B-12AD-4592-B35C-0AD22C299AF7}" srcOrd="1" destOrd="0" parTransId="{431C98A7-382C-487F-9A88-9B961AF9C5CA}" sibTransId="{F550913A-C93F-4028-BDE0-1845BE849AE1}"/>
    <dgm:cxn modelId="{9BB0565D-89BC-4ABE-A466-E772B3D5CFE7}" srcId="{C2A95EDE-72BA-4424-84DB-A5FB2BC50FD7}" destId="{0882E260-E1CD-4A48-8493-5287496830C0}" srcOrd="0" destOrd="0" parTransId="{A2E65FE3-0F08-49AD-AFD6-38E560C0D435}" sibTransId="{D0A1FA49-8F02-42F1-8C64-A4D39AA4BF9C}"/>
    <dgm:cxn modelId="{8CAB3E45-F73C-3847-9120-231E5EDB0552}" type="presOf" srcId="{11A078DD-569C-4C3B-B7B8-C232B1E23362}" destId="{B2361C6E-AE33-4066-A6FB-D493DB9101F4}" srcOrd="0" destOrd="0" presId="urn:microsoft.com/office/officeart/2005/8/layout/hierarchy5"/>
    <dgm:cxn modelId="{6078D349-7EDD-B04A-87AA-74E3A0921AD2}" type="presOf" srcId="{EAB4550D-9AE5-4953-A50D-236AA0AC26DF}" destId="{18619377-8831-4112-9992-72A902DE3631}" srcOrd="0" destOrd="0" presId="urn:microsoft.com/office/officeart/2005/8/layout/hierarchy5"/>
    <dgm:cxn modelId="{E2D0F44D-1AC4-415C-8CA4-096530180BAA}" srcId="{24514D8D-5A01-49ED-AC10-0D86E68B207E}" destId="{6638D9E0-6346-44A0-906D-B7C0E485EA80}" srcOrd="0" destOrd="0" parTransId="{327EB359-83ED-4B1C-9ED2-07EB464DC6DA}" sibTransId="{9330D0C5-045C-4D8C-84E0-2F775A9FAE0B}"/>
    <dgm:cxn modelId="{FD67E66F-1984-414E-8588-365EED66FA37}" type="presOf" srcId="{FBF7D43A-AC58-4294-AFB0-4A84D41FC08E}" destId="{AE10C5A8-DDD1-47BC-BB76-7DDF39199163}" srcOrd="0" destOrd="0" presId="urn:microsoft.com/office/officeart/2005/8/layout/hierarchy5"/>
    <dgm:cxn modelId="{78BD4571-7A63-C941-B300-64B893632F3E}" type="presOf" srcId="{2A61BB0F-09C3-4774-9819-06E432DED285}" destId="{8757DC5A-94B8-4F3F-B488-FA101A36D736}" srcOrd="0" destOrd="0" presId="urn:microsoft.com/office/officeart/2005/8/layout/hierarchy5"/>
    <dgm:cxn modelId="{40576E51-2571-5E48-ACB3-8DE09E5349D3}" type="presOf" srcId="{2FE8217D-AEE9-4C82-BDD9-60274050103F}" destId="{A1BBF29C-DCC9-4543-A720-1609DC9D8A87}" srcOrd="1" destOrd="0" presId="urn:microsoft.com/office/officeart/2005/8/layout/hierarchy5"/>
    <dgm:cxn modelId="{5C38C151-D4A3-4F82-8D70-709391C8DD3C}" srcId="{6638D9E0-6346-44A0-906D-B7C0E485EA80}" destId="{3C722C6F-F52A-446B-A4CC-5DAF5AF18B5D}" srcOrd="2" destOrd="0" parTransId="{2A61BB0F-09C3-4774-9819-06E432DED285}" sibTransId="{6D1BB91A-5C41-4EEC-96FA-7C012B1157A6}"/>
    <dgm:cxn modelId="{C5A08C73-159A-F242-B7FD-55F083EDDBD7}" type="presOf" srcId="{EAE6396A-9AF5-44CC-B943-3EF75EFA982A}" destId="{E4376D62-BF6D-4FF7-9655-E65E8A664279}" srcOrd="1" destOrd="0" presId="urn:microsoft.com/office/officeart/2005/8/layout/hierarchy5"/>
    <dgm:cxn modelId="{A0B4F253-6A50-7C4F-B353-58D7A0C8BEF4}" type="presOf" srcId="{86B53586-BF54-4897-A656-AD7D62CE9966}" destId="{49BF8D50-CFB7-44B7-BE37-9D865333A658}" srcOrd="0" destOrd="0" presId="urn:microsoft.com/office/officeart/2005/8/layout/hierarchy5"/>
    <dgm:cxn modelId="{6F121876-9DF6-4548-AFD2-1B9CAB11E186}" type="presOf" srcId="{BDADBE17-3F4D-4258-9EFB-6208D1843817}" destId="{0BFD2FC1-937E-4454-949C-2AA6416F42B4}" srcOrd="0" destOrd="0" presId="urn:microsoft.com/office/officeart/2005/8/layout/hierarchy5"/>
    <dgm:cxn modelId="{20E51457-771C-CE45-BB40-DC4642FB6A5E}" type="presOf" srcId="{0178134B-12AD-4592-B35C-0AD22C299AF7}" destId="{AEB4F420-F23D-4C75-8491-91F0C4F67858}" srcOrd="0" destOrd="0" presId="urn:microsoft.com/office/officeart/2005/8/layout/hierarchy5"/>
    <dgm:cxn modelId="{25D9BA58-D461-E944-8522-5B705F2BEC50}" type="presOf" srcId="{24514D8D-5A01-49ED-AC10-0D86E68B207E}" destId="{79FF7A9A-F741-4179-95E8-084157A77179}" srcOrd="0" destOrd="0" presId="urn:microsoft.com/office/officeart/2005/8/layout/hierarchy5"/>
    <dgm:cxn modelId="{00DEA179-5A55-4536-9A9B-C2FF005EF495}" srcId="{61AC43C0-90FA-4278-8872-33B406F98071}" destId="{12555727-7A36-4105-8BAD-7818B649A5B9}" srcOrd="0" destOrd="0" parTransId="{04855823-24C7-40B7-984D-41B15514B40D}" sibTransId="{07A42923-8E62-484F-8C81-2F070CD6EF13}"/>
    <dgm:cxn modelId="{F8880C7B-5149-EB45-AA32-8F260523B1D4}" type="presOf" srcId="{2A61BB0F-09C3-4774-9819-06E432DED285}" destId="{E92EB2DF-D271-46DB-9A81-E5241FD15B8A}" srcOrd="1" destOrd="0" presId="urn:microsoft.com/office/officeart/2005/8/layout/hierarchy5"/>
    <dgm:cxn modelId="{E4721B7B-2256-F14F-8AC6-2E9EE18DC250}" type="presOf" srcId="{431C98A7-382C-487F-9A88-9B961AF9C5CA}" destId="{A43B0AFB-AC42-433C-B74D-C858343F2E1E}" srcOrd="1" destOrd="0" presId="urn:microsoft.com/office/officeart/2005/8/layout/hierarchy5"/>
    <dgm:cxn modelId="{D0C5747C-8B3A-5241-9367-7DE77D00550A}" type="presOf" srcId="{7D0940C1-B85E-4847-BDDB-7CC8FB3A27DF}" destId="{82EF79E1-5CB5-42E5-ACA4-CAA5F448269D}" srcOrd="1" destOrd="0" presId="urn:microsoft.com/office/officeart/2005/8/layout/hierarchy5"/>
    <dgm:cxn modelId="{4B6AB77F-FC71-D249-9F76-280CE44B6F0B}" type="presOf" srcId="{3C722C6F-F52A-446B-A4CC-5DAF5AF18B5D}" destId="{31F79D76-F3A6-49EA-9D3E-BFFAB6C8DF6D}" srcOrd="0" destOrd="0" presId="urn:microsoft.com/office/officeart/2005/8/layout/hierarchy5"/>
    <dgm:cxn modelId="{76A97F90-3E67-9942-AE80-50095EEB9FEB}" type="presOf" srcId="{A2E65FE3-0F08-49AD-AFD6-38E560C0D435}" destId="{01E3A2B0-9203-44CA-B582-FB6938AFC088}" srcOrd="1" destOrd="0" presId="urn:microsoft.com/office/officeart/2005/8/layout/hierarchy5"/>
    <dgm:cxn modelId="{18611799-0AFB-FC4A-B94B-F20F611ABDBB}" type="presOf" srcId="{EAE6396A-9AF5-44CC-B943-3EF75EFA982A}" destId="{C4706AFC-4666-4A87-8CE9-18565AB359AB}" srcOrd="0" destOrd="0" presId="urn:microsoft.com/office/officeart/2005/8/layout/hierarchy5"/>
    <dgm:cxn modelId="{82C10A9B-169D-E44F-BA57-0FA6399F0DAF}" type="presOf" srcId="{12555727-7A36-4105-8BAD-7818B649A5B9}" destId="{98FDDEB4-D549-4FDD-B6A4-E6CE0F69557A}" srcOrd="0" destOrd="0" presId="urn:microsoft.com/office/officeart/2005/8/layout/hierarchy5"/>
    <dgm:cxn modelId="{45F9C0A0-6D7D-6A4A-8B6D-1CD19BB1D886}" type="presOf" srcId="{2FE8217D-AEE9-4C82-BDD9-60274050103F}" destId="{BDC61C11-49D1-4E02-A430-1C9BFB581EA5}" srcOrd="0" destOrd="0" presId="urn:microsoft.com/office/officeart/2005/8/layout/hierarchy5"/>
    <dgm:cxn modelId="{A5D118A8-00D8-FB45-A05E-2926DE8EE0B7}" type="presOf" srcId="{431C98A7-382C-487F-9A88-9B961AF9C5CA}" destId="{7CFCF777-8066-4A58-8A62-89251AC024F8}" srcOrd="0" destOrd="0" presId="urn:microsoft.com/office/officeart/2005/8/layout/hierarchy5"/>
    <dgm:cxn modelId="{745350A9-129B-7C41-B453-48427B381DF6}" type="presOf" srcId="{0882E260-E1CD-4A48-8493-5287496830C0}" destId="{409B1F48-4669-4BB7-9017-F0F019750686}" srcOrd="0" destOrd="0" presId="urn:microsoft.com/office/officeart/2005/8/layout/hierarchy5"/>
    <dgm:cxn modelId="{512B1DB6-9ED3-4D34-92B3-F99BC4E1BBB5}" srcId="{61AC43C0-90FA-4278-8872-33B406F98071}" destId="{11A078DD-569C-4C3B-B7B8-C232B1E23362}" srcOrd="1" destOrd="0" parTransId="{B4554640-703F-4D08-A72C-F63F7B8F1A3C}" sibTransId="{0460EEC5-8728-4B4C-A4C3-4C9D64A0ED18}"/>
    <dgm:cxn modelId="{BD6C82BA-345A-764D-BC87-9C688D0C5089}" type="presOf" srcId="{11AEF3BE-6FF6-423B-8CD6-C71BD0317B93}" destId="{4AAFED38-85D9-4C5E-A2B8-F79DE476240E}" srcOrd="0" destOrd="0" presId="urn:microsoft.com/office/officeart/2005/8/layout/hierarchy5"/>
    <dgm:cxn modelId="{4FE98EBA-6B8B-E241-8026-3A3B89F9CAD0}" type="presOf" srcId="{11AEF3BE-6FF6-423B-8CD6-C71BD0317B93}" destId="{F7307863-0735-43EF-8F40-325C7C95F5D1}" srcOrd="1" destOrd="0" presId="urn:microsoft.com/office/officeart/2005/8/layout/hierarchy5"/>
    <dgm:cxn modelId="{AC328AC7-4379-4821-A0C4-A89C5EC346B4}" srcId="{C2A95EDE-72BA-4424-84DB-A5FB2BC50FD7}" destId="{86B53586-BF54-4897-A656-AD7D62CE9966}" srcOrd="1" destOrd="0" parTransId="{8BB87F04-DFEE-4E9E-A711-66480C8CB629}" sibTransId="{5E1ED446-45D2-4903-B1D0-A3D845F7C846}"/>
    <dgm:cxn modelId="{DE1E09CB-52B6-43B7-BBA7-1ABEC651B998}" srcId="{98F8767A-BD85-4131-8F7D-785C5DBDEECC}" destId="{61AC43C0-90FA-4278-8872-33B406F98071}" srcOrd="0" destOrd="0" parTransId="{7D0940C1-B85E-4847-BDDB-7CC8FB3A27DF}" sibTransId="{4B3B9741-1079-49B0-83C0-B54254FAF67F}"/>
    <dgm:cxn modelId="{3C7A9DCF-0702-A746-832A-38FEFF0CE2B5}" type="presOf" srcId="{04855823-24C7-40B7-984D-41B15514B40D}" destId="{8102DCCA-F432-4BFA-B571-E16DA3D40623}" srcOrd="0" destOrd="0" presId="urn:microsoft.com/office/officeart/2005/8/layout/hierarchy5"/>
    <dgm:cxn modelId="{D8888CD1-7D29-6445-9376-DC035E538D25}" type="presOf" srcId="{6638D9E0-6346-44A0-906D-B7C0E485EA80}" destId="{0531173A-D87B-4023-A8EB-CF2CAC7FC472}" srcOrd="0" destOrd="0" presId="urn:microsoft.com/office/officeart/2005/8/layout/hierarchy5"/>
    <dgm:cxn modelId="{F3E71FD3-6253-C04A-8C51-2E001178576F}" type="presOf" srcId="{B4554640-703F-4D08-A72C-F63F7B8F1A3C}" destId="{A14E9D1F-4CAB-4FB6-92B9-060012EA2119}" srcOrd="1" destOrd="0" presId="urn:microsoft.com/office/officeart/2005/8/layout/hierarchy5"/>
    <dgm:cxn modelId="{3E2EDCD4-251E-4A9A-90DC-375CF46F16D3}" srcId="{EAB4550D-9AE5-4953-A50D-236AA0AC26DF}" destId="{16622574-F558-4670-BB93-66518B36C068}" srcOrd="0" destOrd="0" parTransId="{2FE8217D-AEE9-4C82-BDD9-60274050103F}" sibTransId="{790FF685-AC42-4854-8421-B2BC2CF800A2}"/>
    <dgm:cxn modelId="{003346E8-1125-B34F-9F8F-574E2D842B3B}" type="presOf" srcId="{98F8767A-BD85-4131-8F7D-785C5DBDEECC}" destId="{BE1F0CB4-E8F5-4F6F-BE33-6E831166A5CA}" srcOrd="0" destOrd="0" presId="urn:microsoft.com/office/officeart/2005/8/layout/hierarchy5"/>
    <dgm:cxn modelId="{D9D9A9F2-F53D-2E42-B5BA-9076550E0F3F}" type="presOf" srcId="{16622574-F558-4670-BB93-66518B36C068}" destId="{AF4AC20B-0EE9-4372-8ADF-632FBE4AF05F}" srcOrd="0" destOrd="0" presId="urn:microsoft.com/office/officeart/2005/8/layout/hierarchy5"/>
    <dgm:cxn modelId="{6BCE0BF4-6562-4034-AE50-616996CB66E4}" srcId="{0178134B-12AD-4592-B35C-0AD22C299AF7}" destId="{C2A95EDE-72BA-4424-84DB-A5FB2BC50FD7}" srcOrd="0" destOrd="0" parTransId="{2E8BEB30-6D16-4BA1-80A9-E9CBF28719A3}" sibTransId="{9277A6C5-95B5-44F9-A866-6EFF7B349EA7}"/>
    <dgm:cxn modelId="{23D191F4-E800-C041-952E-48ED385C4DC2}" type="presOf" srcId="{FBF7D43A-AC58-4294-AFB0-4A84D41FC08E}" destId="{9EA5716A-0F88-4B3F-BDA5-74CDD6A250B3}" srcOrd="1" destOrd="0" presId="urn:microsoft.com/office/officeart/2005/8/layout/hierarchy5"/>
    <dgm:cxn modelId="{13C088F8-94C0-E34E-B9F3-5639917FFDFE}" type="presOf" srcId="{61AC43C0-90FA-4278-8872-33B406F98071}" destId="{6942E6C3-8EA6-49C0-A6E6-15844A2A8673}" srcOrd="0" destOrd="0" presId="urn:microsoft.com/office/officeart/2005/8/layout/hierarchy5"/>
    <dgm:cxn modelId="{8298E9FF-D3EF-1540-BD35-33075D6DB335}" type="presOf" srcId="{7D0940C1-B85E-4847-BDDB-7CC8FB3A27DF}" destId="{F8919061-45B5-45A7-A37E-A3CBD671E2FE}" srcOrd="0" destOrd="0" presId="urn:microsoft.com/office/officeart/2005/8/layout/hierarchy5"/>
    <dgm:cxn modelId="{35C3E2CE-4507-D44C-BE8B-703B796437F8}" type="presParOf" srcId="{79FF7A9A-F741-4179-95E8-084157A77179}" destId="{6CEA7EAF-F412-4AB7-A1F4-0A08B8ADAB54}" srcOrd="0" destOrd="0" presId="urn:microsoft.com/office/officeart/2005/8/layout/hierarchy5"/>
    <dgm:cxn modelId="{F5605108-2551-EE45-9E65-0C07F1950CE0}" type="presParOf" srcId="{6CEA7EAF-F412-4AB7-A1F4-0A08B8ADAB54}" destId="{5302EC19-DB42-4503-894D-5E8168D5A225}" srcOrd="0" destOrd="0" presId="urn:microsoft.com/office/officeart/2005/8/layout/hierarchy5"/>
    <dgm:cxn modelId="{488E8ABF-B553-A143-A0DE-2321B4F1746B}" type="presParOf" srcId="{5302EC19-DB42-4503-894D-5E8168D5A225}" destId="{0E6631E7-2DFC-43B9-B183-CD6AD14AB8F6}" srcOrd="0" destOrd="0" presId="urn:microsoft.com/office/officeart/2005/8/layout/hierarchy5"/>
    <dgm:cxn modelId="{99C17F53-5C1F-9445-9F0D-2F8AA8634804}" type="presParOf" srcId="{0E6631E7-2DFC-43B9-B183-CD6AD14AB8F6}" destId="{0531173A-D87B-4023-A8EB-CF2CAC7FC472}" srcOrd="0" destOrd="0" presId="urn:microsoft.com/office/officeart/2005/8/layout/hierarchy5"/>
    <dgm:cxn modelId="{8F16DBCB-5A19-F749-829B-1A65E904EEDD}" type="presParOf" srcId="{0E6631E7-2DFC-43B9-B183-CD6AD14AB8F6}" destId="{B9A4DD71-098B-4FE3-A744-A88080070393}" srcOrd="1" destOrd="0" presId="urn:microsoft.com/office/officeart/2005/8/layout/hierarchy5"/>
    <dgm:cxn modelId="{92F6EADE-4F79-CF41-86D8-D7B1637D9532}" type="presParOf" srcId="{B9A4DD71-098B-4FE3-A744-A88080070393}" destId="{4AAFED38-85D9-4C5E-A2B8-F79DE476240E}" srcOrd="0" destOrd="0" presId="urn:microsoft.com/office/officeart/2005/8/layout/hierarchy5"/>
    <dgm:cxn modelId="{A9420270-F088-7549-A525-963678F3C7ED}" type="presParOf" srcId="{4AAFED38-85D9-4C5E-A2B8-F79DE476240E}" destId="{F7307863-0735-43EF-8F40-325C7C95F5D1}" srcOrd="0" destOrd="0" presId="urn:microsoft.com/office/officeart/2005/8/layout/hierarchy5"/>
    <dgm:cxn modelId="{A818DDA7-30F3-5442-97CC-96DB2C11CE5D}" type="presParOf" srcId="{B9A4DD71-098B-4FE3-A744-A88080070393}" destId="{126FCDEE-E54A-4B83-B1DA-AE121A28BBF9}" srcOrd="1" destOrd="0" presId="urn:microsoft.com/office/officeart/2005/8/layout/hierarchy5"/>
    <dgm:cxn modelId="{A1669ABC-5CAD-1648-994C-23BA39949DD2}" type="presParOf" srcId="{126FCDEE-E54A-4B83-B1DA-AE121A28BBF9}" destId="{BE1F0CB4-E8F5-4F6F-BE33-6E831166A5CA}" srcOrd="0" destOrd="0" presId="urn:microsoft.com/office/officeart/2005/8/layout/hierarchy5"/>
    <dgm:cxn modelId="{19D94288-BEA6-864F-814B-02AD7161D29A}" type="presParOf" srcId="{126FCDEE-E54A-4B83-B1DA-AE121A28BBF9}" destId="{599625B5-1046-4148-A7EA-1DC74CC3E223}" srcOrd="1" destOrd="0" presId="urn:microsoft.com/office/officeart/2005/8/layout/hierarchy5"/>
    <dgm:cxn modelId="{8DC89433-C103-9741-A178-DCCF1A6BF801}" type="presParOf" srcId="{599625B5-1046-4148-A7EA-1DC74CC3E223}" destId="{F8919061-45B5-45A7-A37E-A3CBD671E2FE}" srcOrd="0" destOrd="0" presId="urn:microsoft.com/office/officeart/2005/8/layout/hierarchy5"/>
    <dgm:cxn modelId="{11D752BC-B26F-8F4E-8898-CE407F6039E2}" type="presParOf" srcId="{F8919061-45B5-45A7-A37E-A3CBD671E2FE}" destId="{82EF79E1-5CB5-42E5-ACA4-CAA5F448269D}" srcOrd="0" destOrd="0" presId="urn:microsoft.com/office/officeart/2005/8/layout/hierarchy5"/>
    <dgm:cxn modelId="{6B27297F-6BFB-3346-972D-B9599CFCD710}" type="presParOf" srcId="{599625B5-1046-4148-A7EA-1DC74CC3E223}" destId="{9F5925DF-594D-47B4-8E46-7EE8F75476E6}" srcOrd="1" destOrd="0" presId="urn:microsoft.com/office/officeart/2005/8/layout/hierarchy5"/>
    <dgm:cxn modelId="{840C0B6F-6962-D041-AEA0-A0507248F3E7}" type="presParOf" srcId="{9F5925DF-594D-47B4-8E46-7EE8F75476E6}" destId="{6942E6C3-8EA6-49C0-A6E6-15844A2A8673}" srcOrd="0" destOrd="0" presId="urn:microsoft.com/office/officeart/2005/8/layout/hierarchy5"/>
    <dgm:cxn modelId="{6C2CF942-4CC8-914D-B481-5692778706BB}" type="presParOf" srcId="{9F5925DF-594D-47B4-8E46-7EE8F75476E6}" destId="{19591386-FB36-45DA-855C-25A18259123B}" srcOrd="1" destOrd="0" presId="urn:microsoft.com/office/officeart/2005/8/layout/hierarchy5"/>
    <dgm:cxn modelId="{A2E8850B-7C81-7742-9B30-EAD28EBC6E4C}" type="presParOf" srcId="{19591386-FB36-45DA-855C-25A18259123B}" destId="{8102DCCA-F432-4BFA-B571-E16DA3D40623}" srcOrd="0" destOrd="0" presId="urn:microsoft.com/office/officeart/2005/8/layout/hierarchy5"/>
    <dgm:cxn modelId="{1CD72E4A-6E28-0941-AC35-91DECA8323F7}" type="presParOf" srcId="{8102DCCA-F432-4BFA-B571-E16DA3D40623}" destId="{298C2F5E-EEF7-47FE-836E-7A22751FD252}" srcOrd="0" destOrd="0" presId="urn:microsoft.com/office/officeart/2005/8/layout/hierarchy5"/>
    <dgm:cxn modelId="{A31301EA-0F57-F24E-B79C-1BA0EA8F0468}" type="presParOf" srcId="{19591386-FB36-45DA-855C-25A18259123B}" destId="{98DA3731-78B8-4AA9-A069-7F1E64812C21}" srcOrd="1" destOrd="0" presId="urn:microsoft.com/office/officeart/2005/8/layout/hierarchy5"/>
    <dgm:cxn modelId="{0C952A15-4B9E-734F-A895-3CF90F9319B4}" type="presParOf" srcId="{98DA3731-78B8-4AA9-A069-7F1E64812C21}" destId="{98FDDEB4-D549-4FDD-B6A4-E6CE0F69557A}" srcOrd="0" destOrd="0" presId="urn:microsoft.com/office/officeart/2005/8/layout/hierarchy5"/>
    <dgm:cxn modelId="{40ED1B7D-BC2C-B341-810A-B3274B98502A}" type="presParOf" srcId="{98DA3731-78B8-4AA9-A069-7F1E64812C21}" destId="{E6275268-8658-4D1C-9E41-FA644FC39D9F}" srcOrd="1" destOrd="0" presId="urn:microsoft.com/office/officeart/2005/8/layout/hierarchy5"/>
    <dgm:cxn modelId="{9C54F32E-93F7-564D-95C4-CDFE2E4560B9}" type="presParOf" srcId="{19591386-FB36-45DA-855C-25A18259123B}" destId="{CB149EE1-E5F4-4473-860B-B41792EF115A}" srcOrd="2" destOrd="0" presId="urn:microsoft.com/office/officeart/2005/8/layout/hierarchy5"/>
    <dgm:cxn modelId="{C6F245DC-D463-794C-93AB-58BC38D3EF8E}" type="presParOf" srcId="{CB149EE1-E5F4-4473-860B-B41792EF115A}" destId="{A14E9D1F-4CAB-4FB6-92B9-060012EA2119}" srcOrd="0" destOrd="0" presId="urn:microsoft.com/office/officeart/2005/8/layout/hierarchy5"/>
    <dgm:cxn modelId="{17F5D684-C959-E249-8FBB-3CF3C31ABCEC}" type="presParOf" srcId="{19591386-FB36-45DA-855C-25A18259123B}" destId="{CCE2B1B3-D6BC-428D-9917-920F60854070}" srcOrd="3" destOrd="0" presId="urn:microsoft.com/office/officeart/2005/8/layout/hierarchy5"/>
    <dgm:cxn modelId="{79CB96AB-C3D3-2C43-9C0A-2572328AE576}" type="presParOf" srcId="{CCE2B1B3-D6BC-428D-9917-920F60854070}" destId="{B2361C6E-AE33-4066-A6FB-D493DB9101F4}" srcOrd="0" destOrd="0" presId="urn:microsoft.com/office/officeart/2005/8/layout/hierarchy5"/>
    <dgm:cxn modelId="{2874310E-CA96-064A-B820-732F3567FAF6}" type="presParOf" srcId="{CCE2B1B3-D6BC-428D-9917-920F60854070}" destId="{C46CCE60-5D9F-4DB8-BE2F-29092A0BFBDC}" srcOrd="1" destOrd="0" presId="urn:microsoft.com/office/officeart/2005/8/layout/hierarchy5"/>
    <dgm:cxn modelId="{AB99A677-1E22-9E4C-9F7C-563D47D36C12}" type="presParOf" srcId="{B9A4DD71-098B-4FE3-A744-A88080070393}" destId="{7CFCF777-8066-4A58-8A62-89251AC024F8}" srcOrd="2" destOrd="0" presId="urn:microsoft.com/office/officeart/2005/8/layout/hierarchy5"/>
    <dgm:cxn modelId="{6FDA19F4-6315-3E4C-90CA-53641C7D9994}" type="presParOf" srcId="{7CFCF777-8066-4A58-8A62-89251AC024F8}" destId="{A43B0AFB-AC42-433C-B74D-C858343F2E1E}" srcOrd="0" destOrd="0" presId="urn:microsoft.com/office/officeart/2005/8/layout/hierarchy5"/>
    <dgm:cxn modelId="{AD0590EC-B8A8-CA42-BD11-0B5B7C3C64A2}" type="presParOf" srcId="{B9A4DD71-098B-4FE3-A744-A88080070393}" destId="{1B12EA15-3905-4019-8F26-D52004E82A45}" srcOrd="3" destOrd="0" presId="urn:microsoft.com/office/officeart/2005/8/layout/hierarchy5"/>
    <dgm:cxn modelId="{F399950B-ACC5-A54F-AD71-7E74C4915275}" type="presParOf" srcId="{1B12EA15-3905-4019-8F26-D52004E82A45}" destId="{AEB4F420-F23D-4C75-8491-91F0C4F67858}" srcOrd="0" destOrd="0" presId="urn:microsoft.com/office/officeart/2005/8/layout/hierarchy5"/>
    <dgm:cxn modelId="{3DBBD104-D873-084A-BC8B-CD5C153D669C}" type="presParOf" srcId="{1B12EA15-3905-4019-8F26-D52004E82A45}" destId="{D895E83E-D603-4D28-8892-2357C454ABED}" srcOrd="1" destOrd="0" presId="urn:microsoft.com/office/officeart/2005/8/layout/hierarchy5"/>
    <dgm:cxn modelId="{5119BAF0-179C-814E-89B9-FEBE08B649CE}" type="presParOf" srcId="{D895E83E-D603-4D28-8892-2357C454ABED}" destId="{5AF3A42E-41BB-4050-BC45-05EB7F79A849}" srcOrd="0" destOrd="0" presId="urn:microsoft.com/office/officeart/2005/8/layout/hierarchy5"/>
    <dgm:cxn modelId="{4F91466E-6337-9E46-B8E2-2414E60AF003}" type="presParOf" srcId="{5AF3A42E-41BB-4050-BC45-05EB7F79A849}" destId="{AF0E7A8F-365E-40E3-8111-B34FE7E0ECE2}" srcOrd="0" destOrd="0" presId="urn:microsoft.com/office/officeart/2005/8/layout/hierarchy5"/>
    <dgm:cxn modelId="{68D16C1C-31CB-DE47-B852-90F2BFBBB0F5}" type="presParOf" srcId="{D895E83E-D603-4D28-8892-2357C454ABED}" destId="{949F3E33-AEE5-4C76-A6EC-C761060903B7}" srcOrd="1" destOrd="0" presId="urn:microsoft.com/office/officeart/2005/8/layout/hierarchy5"/>
    <dgm:cxn modelId="{C5F154AA-A26F-A940-ACC8-9FC804CC2836}" type="presParOf" srcId="{949F3E33-AEE5-4C76-A6EC-C761060903B7}" destId="{925E3EF1-8136-4DD5-887D-A2A3F0DCCE9D}" srcOrd="0" destOrd="0" presId="urn:microsoft.com/office/officeart/2005/8/layout/hierarchy5"/>
    <dgm:cxn modelId="{1FA7315E-50D8-3D4C-BE01-3ECE36CB92A3}" type="presParOf" srcId="{949F3E33-AEE5-4C76-A6EC-C761060903B7}" destId="{72A6D57C-BC29-4F6B-A8F7-8FCB9CD4CE0E}" srcOrd="1" destOrd="0" presId="urn:microsoft.com/office/officeart/2005/8/layout/hierarchy5"/>
    <dgm:cxn modelId="{04E8F3A9-6A11-6A43-B8A3-BE3AD6ED1A5C}" type="presParOf" srcId="{72A6D57C-BC29-4F6B-A8F7-8FCB9CD4CE0E}" destId="{C1A9E02D-5C3F-41DF-8701-49F9BEFDDC91}" srcOrd="0" destOrd="0" presId="urn:microsoft.com/office/officeart/2005/8/layout/hierarchy5"/>
    <dgm:cxn modelId="{151894D4-F5D7-DA42-B539-CFD7B2F78333}" type="presParOf" srcId="{C1A9E02D-5C3F-41DF-8701-49F9BEFDDC91}" destId="{01E3A2B0-9203-44CA-B582-FB6938AFC088}" srcOrd="0" destOrd="0" presId="urn:microsoft.com/office/officeart/2005/8/layout/hierarchy5"/>
    <dgm:cxn modelId="{1268931D-3F4E-324B-9CF6-37042866B806}" type="presParOf" srcId="{72A6D57C-BC29-4F6B-A8F7-8FCB9CD4CE0E}" destId="{8AB29FFE-6572-4771-B3C6-CE0E9F1A0C5B}" srcOrd="1" destOrd="0" presId="urn:microsoft.com/office/officeart/2005/8/layout/hierarchy5"/>
    <dgm:cxn modelId="{95C14C61-B77D-9049-B0B1-70BA20F05174}" type="presParOf" srcId="{8AB29FFE-6572-4771-B3C6-CE0E9F1A0C5B}" destId="{409B1F48-4669-4BB7-9017-F0F019750686}" srcOrd="0" destOrd="0" presId="urn:microsoft.com/office/officeart/2005/8/layout/hierarchy5"/>
    <dgm:cxn modelId="{AAC12D5B-56C7-964B-B3B8-736047C45C7F}" type="presParOf" srcId="{8AB29FFE-6572-4771-B3C6-CE0E9F1A0C5B}" destId="{3492420E-C6F0-4102-A51A-C57064FC2055}" srcOrd="1" destOrd="0" presId="urn:microsoft.com/office/officeart/2005/8/layout/hierarchy5"/>
    <dgm:cxn modelId="{3105DE76-C0BF-9D4D-BFD3-E73175740FDE}" type="presParOf" srcId="{72A6D57C-BC29-4F6B-A8F7-8FCB9CD4CE0E}" destId="{8A7965AC-31B5-4E2F-BEF3-C984D06ABCB5}" srcOrd="2" destOrd="0" presId="urn:microsoft.com/office/officeart/2005/8/layout/hierarchy5"/>
    <dgm:cxn modelId="{50B45854-685C-0846-89C4-604322025A31}" type="presParOf" srcId="{8A7965AC-31B5-4E2F-BEF3-C984D06ABCB5}" destId="{7FDDB77F-6D1E-4F21-9CFE-9BE8DD9DFB80}" srcOrd="0" destOrd="0" presId="urn:microsoft.com/office/officeart/2005/8/layout/hierarchy5"/>
    <dgm:cxn modelId="{7B6B1E7E-715A-274C-A0D2-C887C212B8CE}" type="presParOf" srcId="{72A6D57C-BC29-4F6B-A8F7-8FCB9CD4CE0E}" destId="{69B8C514-69D2-4DCE-89C9-A6A5FDFD3944}" srcOrd="3" destOrd="0" presId="urn:microsoft.com/office/officeart/2005/8/layout/hierarchy5"/>
    <dgm:cxn modelId="{54A60F36-BE21-DE41-9DF6-9768F5B76206}" type="presParOf" srcId="{69B8C514-69D2-4DCE-89C9-A6A5FDFD3944}" destId="{49BF8D50-CFB7-44B7-BE37-9D865333A658}" srcOrd="0" destOrd="0" presId="urn:microsoft.com/office/officeart/2005/8/layout/hierarchy5"/>
    <dgm:cxn modelId="{72288A57-84C9-B144-B816-1030E65F6182}" type="presParOf" srcId="{69B8C514-69D2-4DCE-89C9-A6A5FDFD3944}" destId="{209ED7F3-6CE8-4597-B8E3-EB3855B80943}" srcOrd="1" destOrd="0" presId="urn:microsoft.com/office/officeart/2005/8/layout/hierarchy5"/>
    <dgm:cxn modelId="{D14790E5-7780-2047-9CB0-612BA145D407}" type="presParOf" srcId="{B9A4DD71-098B-4FE3-A744-A88080070393}" destId="{8757DC5A-94B8-4F3F-B488-FA101A36D736}" srcOrd="4" destOrd="0" presId="urn:microsoft.com/office/officeart/2005/8/layout/hierarchy5"/>
    <dgm:cxn modelId="{66FFD25F-C706-3242-9A64-E3B3756761C6}" type="presParOf" srcId="{8757DC5A-94B8-4F3F-B488-FA101A36D736}" destId="{E92EB2DF-D271-46DB-9A81-E5241FD15B8A}" srcOrd="0" destOrd="0" presId="urn:microsoft.com/office/officeart/2005/8/layout/hierarchy5"/>
    <dgm:cxn modelId="{98E98374-4524-B340-9433-3F23648496DD}" type="presParOf" srcId="{B9A4DD71-098B-4FE3-A744-A88080070393}" destId="{8C1737C6-F466-4466-976D-1F653F98CFFF}" srcOrd="5" destOrd="0" presId="urn:microsoft.com/office/officeart/2005/8/layout/hierarchy5"/>
    <dgm:cxn modelId="{093ACB4C-2507-194D-BB36-EDD180A608C9}" type="presParOf" srcId="{8C1737C6-F466-4466-976D-1F653F98CFFF}" destId="{31F79D76-F3A6-49EA-9D3E-BFFAB6C8DF6D}" srcOrd="0" destOrd="0" presId="urn:microsoft.com/office/officeart/2005/8/layout/hierarchy5"/>
    <dgm:cxn modelId="{2550EBC1-06D4-A14C-93A7-7F29D1C48A92}" type="presParOf" srcId="{8C1737C6-F466-4466-976D-1F653F98CFFF}" destId="{F57E7D4A-D7B3-49AF-B7DE-A4492779B1D7}" srcOrd="1" destOrd="0" presId="urn:microsoft.com/office/officeart/2005/8/layout/hierarchy5"/>
    <dgm:cxn modelId="{A75738E8-E6AF-0643-9494-906B5146828B}" type="presParOf" srcId="{F57E7D4A-D7B3-49AF-B7DE-A4492779B1D7}" destId="{C4706AFC-4666-4A87-8CE9-18565AB359AB}" srcOrd="0" destOrd="0" presId="urn:microsoft.com/office/officeart/2005/8/layout/hierarchy5"/>
    <dgm:cxn modelId="{0F6E9C8F-2371-424F-82CB-678474F42E71}" type="presParOf" srcId="{C4706AFC-4666-4A87-8CE9-18565AB359AB}" destId="{E4376D62-BF6D-4FF7-9655-E65E8A664279}" srcOrd="0" destOrd="0" presId="urn:microsoft.com/office/officeart/2005/8/layout/hierarchy5"/>
    <dgm:cxn modelId="{886BABC1-EA6F-9946-8A3C-D76A3B31ACC7}" type="presParOf" srcId="{F57E7D4A-D7B3-49AF-B7DE-A4492779B1D7}" destId="{E1EE4EA8-EBAA-48EB-9DB6-1F6880017B4C}" srcOrd="1" destOrd="0" presId="urn:microsoft.com/office/officeart/2005/8/layout/hierarchy5"/>
    <dgm:cxn modelId="{D1008893-CC8C-3443-B947-34509E4DFC22}" type="presParOf" srcId="{E1EE4EA8-EBAA-48EB-9DB6-1F6880017B4C}" destId="{18619377-8831-4112-9992-72A902DE3631}" srcOrd="0" destOrd="0" presId="urn:microsoft.com/office/officeart/2005/8/layout/hierarchy5"/>
    <dgm:cxn modelId="{6B626986-BDE9-3A4D-BC05-3C775DEBE0B2}" type="presParOf" srcId="{E1EE4EA8-EBAA-48EB-9DB6-1F6880017B4C}" destId="{3E81215D-B956-4BE1-AFD4-1D22528AAE96}" srcOrd="1" destOrd="0" presId="urn:microsoft.com/office/officeart/2005/8/layout/hierarchy5"/>
    <dgm:cxn modelId="{63896033-CA7A-134B-B8E8-45BE46EBB8FF}" type="presParOf" srcId="{3E81215D-B956-4BE1-AFD4-1D22528AAE96}" destId="{BDC61C11-49D1-4E02-A430-1C9BFB581EA5}" srcOrd="0" destOrd="0" presId="urn:microsoft.com/office/officeart/2005/8/layout/hierarchy5"/>
    <dgm:cxn modelId="{63B92193-9611-564B-9B77-A1ED3B975FD9}" type="presParOf" srcId="{BDC61C11-49D1-4E02-A430-1C9BFB581EA5}" destId="{A1BBF29C-DCC9-4543-A720-1609DC9D8A87}" srcOrd="0" destOrd="0" presId="urn:microsoft.com/office/officeart/2005/8/layout/hierarchy5"/>
    <dgm:cxn modelId="{BC52FE8C-485F-2C46-89CA-76A4C823BB15}" type="presParOf" srcId="{3E81215D-B956-4BE1-AFD4-1D22528AAE96}" destId="{0021019D-8E9B-43E3-925B-6A0B246CD413}" srcOrd="1" destOrd="0" presId="urn:microsoft.com/office/officeart/2005/8/layout/hierarchy5"/>
    <dgm:cxn modelId="{B0AE982B-C9EC-9248-BEE3-2E3576A563FE}" type="presParOf" srcId="{0021019D-8E9B-43E3-925B-6A0B246CD413}" destId="{AF4AC20B-0EE9-4372-8ADF-632FBE4AF05F}" srcOrd="0" destOrd="0" presId="urn:microsoft.com/office/officeart/2005/8/layout/hierarchy5"/>
    <dgm:cxn modelId="{27BD9B65-81B8-2B43-93D1-F56E8D8CD3CC}" type="presParOf" srcId="{0021019D-8E9B-43E3-925B-6A0B246CD413}" destId="{45F16781-CD0F-42D8-9429-CFAAA9423D85}" srcOrd="1" destOrd="0" presId="urn:microsoft.com/office/officeart/2005/8/layout/hierarchy5"/>
    <dgm:cxn modelId="{6AFEF615-240E-0C4D-A798-26FC0228CC7F}" type="presParOf" srcId="{3E81215D-B956-4BE1-AFD4-1D22528AAE96}" destId="{AE10C5A8-DDD1-47BC-BB76-7DDF39199163}" srcOrd="2" destOrd="0" presId="urn:microsoft.com/office/officeart/2005/8/layout/hierarchy5"/>
    <dgm:cxn modelId="{AD1F47FA-B94B-0444-956A-80E790F9B3C9}" type="presParOf" srcId="{AE10C5A8-DDD1-47BC-BB76-7DDF39199163}" destId="{9EA5716A-0F88-4B3F-BDA5-74CDD6A250B3}" srcOrd="0" destOrd="0" presId="urn:microsoft.com/office/officeart/2005/8/layout/hierarchy5"/>
    <dgm:cxn modelId="{F0F7B1FA-D10E-CD41-86C1-C1A6399D7F4E}" type="presParOf" srcId="{3E81215D-B956-4BE1-AFD4-1D22528AAE96}" destId="{F5BCA35D-DFAC-4EE4-9A9A-94516515000C}" srcOrd="3" destOrd="0" presId="urn:microsoft.com/office/officeart/2005/8/layout/hierarchy5"/>
    <dgm:cxn modelId="{A5FA6839-EB2F-B24F-A1EE-13C8A56B89C6}" type="presParOf" srcId="{F5BCA35D-DFAC-4EE4-9A9A-94516515000C}" destId="{0BFD2FC1-937E-4454-949C-2AA6416F42B4}" srcOrd="0" destOrd="0" presId="urn:microsoft.com/office/officeart/2005/8/layout/hierarchy5"/>
    <dgm:cxn modelId="{B04B0C6E-F3AE-D24B-B2D8-8B512113042B}" type="presParOf" srcId="{F5BCA35D-DFAC-4EE4-9A9A-94516515000C}" destId="{440D2D75-4CD3-4741-B2DE-C5A4C85BD0FE}" srcOrd="1" destOrd="0" presId="urn:microsoft.com/office/officeart/2005/8/layout/hierarchy5"/>
    <dgm:cxn modelId="{91820894-5CC5-9C49-99CB-5BCFB2C898DB}" type="presParOf" srcId="{79FF7A9A-F741-4179-95E8-084157A77179}" destId="{2D8C9A5F-FD9E-4252-A47E-B4A8D1F2B0E7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1173A-D87B-4023-A8EB-CF2CAC7FC472}">
      <dsp:nvSpPr>
        <dsp:cNvPr id="0" name=""/>
        <dsp:cNvSpPr/>
      </dsp:nvSpPr>
      <dsp:spPr>
        <a:xfrm>
          <a:off x="928128" y="2311773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 GS1 with X1 (Control group)</a:t>
          </a:r>
        </a:p>
      </dsp:txBody>
      <dsp:txXfrm>
        <a:off x="951642" y="2335287"/>
        <a:ext cx="1558628" cy="755800"/>
      </dsp:txXfrm>
    </dsp:sp>
    <dsp:sp modelId="{4AAFED38-85D9-4C5E-A2B8-F79DE476240E}">
      <dsp:nvSpPr>
        <dsp:cNvPr id="0" name=""/>
        <dsp:cNvSpPr/>
      </dsp:nvSpPr>
      <dsp:spPr>
        <a:xfrm rot="17350740">
          <a:off x="1877409" y="1776620"/>
          <a:ext cx="195501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55014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06040" y="1741060"/>
        <a:ext cx="97750" cy="97750"/>
      </dsp:txXfrm>
    </dsp:sp>
    <dsp:sp modelId="{BE1F0CB4-E8F5-4F6F-BE33-6E831166A5CA}">
      <dsp:nvSpPr>
        <dsp:cNvPr id="0" name=""/>
        <dsp:cNvSpPr/>
      </dsp:nvSpPr>
      <dsp:spPr>
        <a:xfrm>
          <a:off x="3176047" y="465269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 GS2 with X2 (Production group)</a:t>
          </a:r>
        </a:p>
      </dsp:txBody>
      <dsp:txXfrm>
        <a:off x="3199561" y="488783"/>
        <a:ext cx="1558628" cy="755800"/>
      </dsp:txXfrm>
    </dsp:sp>
    <dsp:sp modelId="{F8919061-45B5-45A7-A37E-A3CBD671E2FE}">
      <dsp:nvSpPr>
        <dsp:cNvPr id="0" name=""/>
        <dsp:cNvSpPr/>
      </dsp:nvSpPr>
      <dsp:spPr>
        <a:xfrm>
          <a:off x="4781703" y="853367"/>
          <a:ext cx="642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2262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6778" y="850626"/>
        <a:ext cx="32113" cy="32113"/>
      </dsp:txXfrm>
    </dsp:sp>
    <dsp:sp modelId="{6942E6C3-8EA6-49C0-A6E6-15844A2A8673}">
      <dsp:nvSpPr>
        <dsp:cNvPr id="0" name=""/>
        <dsp:cNvSpPr/>
      </dsp:nvSpPr>
      <dsp:spPr>
        <a:xfrm>
          <a:off x="5423966" y="465269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Compare GS1 and GS2</a:t>
          </a:r>
        </a:p>
      </dsp:txBody>
      <dsp:txXfrm>
        <a:off x="5447480" y="488783"/>
        <a:ext cx="1558628" cy="755800"/>
      </dsp:txXfrm>
    </dsp:sp>
    <dsp:sp modelId="{8102DCCA-F432-4BFA-B571-E16DA3D40623}">
      <dsp:nvSpPr>
        <dsp:cNvPr id="0" name=""/>
        <dsp:cNvSpPr/>
      </dsp:nvSpPr>
      <dsp:spPr>
        <a:xfrm rot="19457599">
          <a:off x="6955279" y="622554"/>
          <a:ext cx="79094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90948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30979" y="616096"/>
        <a:ext cx="39547" cy="39547"/>
      </dsp:txXfrm>
    </dsp:sp>
    <dsp:sp modelId="{98FDDEB4-D549-4FDD-B6A4-E6CE0F69557A}">
      <dsp:nvSpPr>
        <dsp:cNvPr id="0" name=""/>
        <dsp:cNvSpPr/>
      </dsp:nvSpPr>
      <dsp:spPr>
        <a:xfrm>
          <a:off x="7671884" y="3643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Significant difference =&gt; Further work</a:t>
          </a:r>
        </a:p>
      </dsp:txBody>
      <dsp:txXfrm>
        <a:off x="7695398" y="27157"/>
        <a:ext cx="1558628" cy="755800"/>
      </dsp:txXfrm>
    </dsp:sp>
    <dsp:sp modelId="{CB149EE1-E5F4-4473-860B-B41792EF115A}">
      <dsp:nvSpPr>
        <dsp:cNvPr id="0" name=""/>
        <dsp:cNvSpPr/>
      </dsp:nvSpPr>
      <dsp:spPr>
        <a:xfrm rot="2142401">
          <a:off x="6955279" y="1084181"/>
          <a:ext cx="79094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90948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30979" y="1077722"/>
        <a:ext cx="39547" cy="39547"/>
      </dsp:txXfrm>
    </dsp:sp>
    <dsp:sp modelId="{B2361C6E-AE33-4066-A6FB-D493DB9101F4}">
      <dsp:nvSpPr>
        <dsp:cNvPr id="0" name=""/>
        <dsp:cNvSpPr/>
      </dsp:nvSpPr>
      <dsp:spPr>
        <a:xfrm>
          <a:off x="7671884" y="926895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 difference =&gt; method is ineffective</a:t>
          </a:r>
        </a:p>
      </dsp:txBody>
      <dsp:txXfrm>
        <a:off x="7695398" y="950409"/>
        <a:ext cx="1558628" cy="755800"/>
      </dsp:txXfrm>
    </dsp:sp>
    <dsp:sp modelId="{7CFCF777-8066-4A58-8A62-89251AC024F8}">
      <dsp:nvSpPr>
        <dsp:cNvPr id="0" name=""/>
        <dsp:cNvSpPr/>
      </dsp:nvSpPr>
      <dsp:spPr>
        <a:xfrm>
          <a:off x="2533785" y="2699872"/>
          <a:ext cx="642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2262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38859" y="2697131"/>
        <a:ext cx="32113" cy="32113"/>
      </dsp:txXfrm>
    </dsp:sp>
    <dsp:sp modelId="{AEB4F420-F23D-4C75-8491-91F0C4F67858}">
      <dsp:nvSpPr>
        <dsp:cNvPr id="0" name=""/>
        <dsp:cNvSpPr/>
      </dsp:nvSpPr>
      <dsp:spPr>
        <a:xfrm>
          <a:off x="3176047" y="2311773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 GS3 with X3 (Partnering group)</a:t>
          </a:r>
        </a:p>
      </dsp:txBody>
      <dsp:txXfrm>
        <a:off x="3199561" y="2335287"/>
        <a:ext cx="1558628" cy="755800"/>
      </dsp:txXfrm>
    </dsp:sp>
    <dsp:sp modelId="{5AF3A42E-41BB-4050-BC45-05EB7F79A849}">
      <dsp:nvSpPr>
        <dsp:cNvPr id="0" name=""/>
        <dsp:cNvSpPr/>
      </dsp:nvSpPr>
      <dsp:spPr>
        <a:xfrm>
          <a:off x="4781703" y="2699872"/>
          <a:ext cx="642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2262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6778" y="2697131"/>
        <a:ext cx="32113" cy="32113"/>
      </dsp:txXfrm>
    </dsp:sp>
    <dsp:sp modelId="{925E3EF1-8136-4DD5-887D-A2A3F0DCCE9D}">
      <dsp:nvSpPr>
        <dsp:cNvPr id="0" name=""/>
        <dsp:cNvSpPr/>
      </dsp:nvSpPr>
      <dsp:spPr>
        <a:xfrm>
          <a:off x="5423966" y="2311773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Compare GS1 and GS3</a:t>
          </a:r>
        </a:p>
      </dsp:txBody>
      <dsp:txXfrm>
        <a:off x="5447480" y="2335287"/>
        <a:ext cx="1558628" cy="755800"/>
      </dsp:txXfrm>
    </dsp:sp>
    <dsp:sp modelId="{C1A9E02D-5C3F-41DF-8701-49F9BEFDDC91}">
      <dsp:nvSpPr>
        <dsp:cNvPr id="0" name=""/>
        <dsp:cNvSpPr/>
      </dsp:nvSpPr>
      <dsp:spPr>
        <a:xfrm rot="19457599">
          <a:off x="6955279" y="2469059"/>
          <a:ext cx="79094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90948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30979" y="2462601"/>
        <a:ext cx="39547" cy="39547"/>
      </dsp:txXfrm>
    </dsp:sp>
    <dsp:sp modelId="{409B1F48-4669-4BB7-9017-F0F019750686}">
      <dsp:nvSpPr>
        <dsp:cNvPr id="0" name=""/>
        <dsp:cNvSpPr/>
      </dsp:nvSpPr>
      <dsp:spPr>
        <a:xfrm>
          <a:off x="7671884" y="1850147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Significant difference =&gt; Further work</a:t>
          </a:r>
        </a:p>
      </dsp:txBody>
      <dsp:txXfrm>
        <a:off x="7695398" y="1873661"/>
        <a:ext cx="1558628" cy="755800"/>
      </dsp:txXfrm>
    </dsp:sp>
    <dsp:sp modelId="{8A7965AC-31B5-4E2F-BEF3-C984D06ABCB5}">
      <dsp:nvSpPr>
        <dsp:cNvPr id="0" name=""/>
        <dsp:cNvSpPr/>
      </dsp:nvSpPr>
      <dsp:spPr>
        <a:xfrm rot="2142401">
          <a:off x="6955279" y="2930685"/>
          <a:ext cx="79094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90948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30979" y="2924227"/>
        <a:ext cx="39547" cy="39547"/>
      </dsp:txXfrm>
    </dsp:sp>
    <dsp:sp modelId="{49BF8D50-CFB7-44B7-BE37-9D865333A658}">
      <dsp:nvSpPr>
        <dsp:cNvPr id="0" name=""/>
        <dsp:cNvSpPr/>
      </dsp:nvSpPr>
      <dsp:spPr>
        <a:xfrm>
          <a:off x="7671884" y="2773400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 difference =&gt; method is ineffective</a:t>
          </a:r>
        </a:p>
      </dsp:txBody>
      <dsp:txXfrm>
        <a:off x="7695398" y="2796914"/>
        <a:ext cx="1558628" cy="755800"/>
      </dsp:txXfrm>
    </dsp:sp>
    <dsp:sp modelId="{8757DC5A-94B8-4F3F-B488-FA101A36D736}">
      <dsp:nvSpPr>
        <dsp:cNvPr id="0" name=""/>
        <dsp:cNvSpPr/>
      </dsp:nvSpPr>
      <dsp:spPr>
        <a:xfrm rot="4249260">
          <a:off x="1877409" y="3623124"/>
          <a:ext cx="195501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955014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06040" y="3587564"/>
        <a:ext cx="97750" cy="97750"/>
      </dsp:txXfrm>
    </dsp:sp>
    <dsp:sp modelId="{31F79D76-F3A6-49EA-9D3E-BFFAB6C8DF6D}">
      <dsp:nvSpPr>
        <dsp:cNvPr id="0" name=""/>
        <dsp:cNvSpPr/>
      </dsp:nvSpPr>
      <dsp:spPr>
        <a:xfrm>
          <a:off x="3176047" y="4158278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 GS4 with X4 (Priming group)</a:t>
          </a:r>
        </a:p>
      </dsp:txBody>
      <dsp:txXfrm>
        <a:off x="3199561" y="4181792"/>
        <a:ext cx="1558628" cy="755800"/>
      </dsp:txXfrm>
    </dsp:sp>
    <dsp:sp modelId="{C4706AFC-4666-4A87-8CE9-18565AB359AB}">
      <dsp:nvSpPr>
        <dsp:cNvPr id="0" name=""/>
        <dsp:cNvSpPr/>
      </dsp:nvSpPr>
      <dsp:spPr>
        <a:xfrm>
          <a:off x="4781703" y="4546377"/>
          <a:ext cx="642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42262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6778" y="4543636"/>
        <a:ext cx="32113" cy="32113"/>
      </dsp:txXfrm>
    </dsp:sp>
    <dsp:sp modelId="{18619377-8831-4112-9992-72A902DE3631}">
      <dsp:nvSpPr>
        <dsp:cNvPr id="0" name=""/>
        <dsp:cNvSpPr/>
      </dsp:nvSpPr>
      <dsp:spPr>
        <a:xfrm>
          <a:off x="5423966" y="4158278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Compare GS1 and GS4</a:t>
          </a:r>
        </a:p>
      </dsp:txBody>
      <dsp:txXfrm>
        <a:off x="5447480" y="4181792"/>
        <a:ext cx="1558628" cy="755800"/>
      </dsp:txXfrm>
    </dsp:sp>
    <dsp:sp modelId="{BDC61C11-49D1-4E02-A430-1C9BFB581EA5}">
      <dsp:nvSpPr>
        <dsp:cNvPr id="0" name=""/>
        <dsp:cNvSpPr/>
      </dsp:nvSpPr>
      <dsp:spPr>
        <a:xfrm rot="19457599">
          <a:off x="6955279" y="4315564"/>
          <a:ext cx="79094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90948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30979" y="4309105"/>
        <a:ext cx="39547" cy="39547"/>
      </dsp:txXfrm>
    </dsp:sp>
    <dsp:sp modelId="{AF4AC20B-0EE9-4372-8ADF-632FBE4AF05F}">
      <dsp:nvSpPr>
        <dsp:cNvPr id="0" name=""/>
        <dsp:cNvSpPr/>
      </dsp:nvSpPr>
      <dsp:spPr>
        <a:xfrm>
          <a:off x="7671884" y="3696652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Significant difference =&gt; Further work</a:t>
          </a:r>
        </a:p>
      </dsp:txBody>
      <dsp:txXfrm>
        <a:off x="7695398" y="3720166"/>
        <a:ext cx="1558628" cy="755800"/>
      </dsp:txXfrm>
    </dsp:sp>
    <dsp:sp modelId="{AE10C5A8-DDD1-47BC-BB76-7DDF39199163}">
      <dsp:nvSpPr>
        <dsp:cNvPr id="0" name=""/>
        <dsp:cNvSpPr/>
      </dsp:nvSpPr>
      <dsp:spPr>
        <a:xfrm rot="2142401">
          <a:off x="6955279" y="4777190"/>
          <a:ext cx="79094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90948" y="13315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30979" y="4770731"/>
        <a:ext cx="39547" cy="39547"/>
      </dsp:txXfrm>
    </dsp:sp>
    <dsp:sp modelId="{0BFD2FC1-937E-4454-949C-2AA6416F42B4}">
      <dsp:nvSpPr>
        <dsp:cNvPr id="0" name=""/>
        <dsp:cNvSpPr/>
      </dsp:nvSpPr>
      <dsp:spPr>
        <a:xfrm>
          <a:off x="7671884" y="4619904"/>
          <a:ext cx="1605656" cy="80282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prstClr val="white"/>
            </a:gs>
          </a:gsLst>
          <a:lin ang="0" scaled="1"/>
          <a:tileRect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 difference =&gt; method is ineffective</a:t>
          </a:r>
        </a:p>
      </dsp:txBody>
      <dsp:txXfrm>
        <a:off x="7695398" y="4643418"/>
        <a:ext cx="1558628" cy="755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2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2"/>
            <a:ext cx="4160520" cy="36703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5" rIns="96651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1" y="3520440"/>
            <a:ext cx="7680960" cy="2880360"/>
          </a:xfrm>
          <a:prstGeom prst="rect">
            <a:avLst/>
          </a:prstGeom>
        </p:spPr>
        <p:txBody>
          <a:bodyPr vert="horz" lIns="96651" tIns="48325" rIns="96651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39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15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49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7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7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22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7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468950">
              <a:defRPr/>
            </a:pPr>
            <a:r>
              <a:rPr lang="en-US" dirty="0"/>
              <a:t>To support this claim, various experiments have been conducted: </a:t>
            </a:r>
            <a:r>
              <a:rPr lang="en-US" dirty="0" err="1"/>
              <a:t>Kozhevnikov</a:t>
            </a:r>
            <a:r>
              <a:rPr lang="en-US" dirty="0"/>
              <a:t> and </a:t>
            </a:r>
            <a:r>
              <a:rPr lang="en-US" dirty="0" err="1"/>
              <a:t>Dhond</a:t>
            </a:r>
            <a:r>
              <a:rPr lang="en-US" dirty="0"/>
              <a:t> explored ways in which users rotate 3D images and in their findings, the authors concluded that navigation in 3D environments is influenced by the users frame of reference, e.g., egocentric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allocentric</a:t>
            </a:r>
            <a:r>
              <a:rPr lang="en-US" dirty="0"/>
              <a:t> [8], as well as by the </a:t>
            </a:r>
            <a:r>
              <a:rPr lang="en-US" dirty="0" err="1"/>
              <a:t>ob</a:t>
            </a:r>
            <a:r>
              <a:rPr lang="en-US" dirty="0"/>
              <a:t>- </a:t>
            </a:r>
            <a:r>
              <a:rPr lang="en-US" dirty="0" err="1"/>
              <a:t>jects</a:t>
            </a:r>
            <a:r>
              <a:rPr lang="en-US" dirty="0"/>
              <a:t> around them [18]; </a:t>
            </a:r>
            <a:r>
              <a:rPr lang="en-US" dirty="0" err="1"/>
              <a:t>Preus</a:t>
            </a:r>
            <a:r>
              <a:rPr lang="en-US" dirty="0"/>
              <a:t> et al. conducted an experiment with a focus on perception processing times. They concluded that small changes in the rotation angle can greatly influence the allocation of the self in complicated environments [32].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80901-3E80-DD4B-8963-0F0F5F249B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7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8950">
              <a:defRPr/>
            </a:pPr>
            <a:r>
              <a:rPr lang="en-US" dirty="0"/>
              <a:t>*Develop a gesture set composed of unique gestures for each referent, followed by a sequence of requests to use the newly designed gestures in order to evaluate memorability and ease of use for said gestures.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80901-3E80-DD4B-8963-0F0F5F249B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7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468950">
              <a:defRPr/>
            </a:pPr>
            <a:r>
              <a:rPr lang="en-US" dirty="0"/>
              <a:t>2) however, we were not able to support the time difference between multi-touch and mid-air systems for the completion of all tasks. </a:t>
            </a:r>
          </a:p>
          <a:p>
            <a:pPr defTabSz="468950"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80901-3E80-DD4B-8963-0F0F5F249B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1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78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27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1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08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45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45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52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observation of CircGR is a polar angle to unit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7B65C-2A1A-4441-8FA5-B7AD57E257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30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7B65C-2A1A-4441-8FA5-B7AD57E257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43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7B65C-2A1A-4441-8FA5-B7AD57E257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7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The total duration of the gesture,</a:t>
            </a:r>
            <a:r>
              <a:rPr lang="el-GR" dirty="0"/>
              <a:t> </a:t>
            </a:r>
            <a:r>
              <a:rPr lang="el-GR" b="1" dirty="0"/>
              <a:t>Δ</a:t>
            </a:r>
            <a:r>
              <a:rPr lang="en-US" b="1" dirty="0"/>
              <a:t>G</a:t>
            </a:r>
            <a:r>
              <a:rPr lang="en-US" dirty="0"/>
              <a:t>, starting at time </a:t>
            </a:r>
            <a:r>
              <a:rPr lang="en-US" b="1" dirty="0" err="1"/>
              <a:t>t</a:t>
            </a:r>
            <a:r>
              <a:rPr lang="en-US" b="1" baseline="-25000" dirty="0" err="1"/>
              <a:t>s</a:t>
            </a:r>
            <a:r>
              <a:rPr lang="en-US" dirty="0"/>
              <a:t> is wrapped around a circular interval</a:t>
            </a:r>
          </a:p>
          <a:p>
            <a:r>
              <a:rPr lang="en-US" dirty="0"/>
              <a:t>* A temporal angle </a:t>
            </a:r>
            <a:r>
              <a:rPr lang="en-US" b="1" dirty="0"/>
              <a:t>α</a:t>
            </a:r>
            <a:r>
              <a:rPr lang="en-US" b="1" baseline="-25000" dirty="0" err="1"/>
              <a:t>i</a:t>
            </a:r>
            <a:r>
              <a:rPr lang="en-US" b="1" baseline="30000" dirty="0" err="1"/>
              <a:t>T</a:t>
            </a:r>
            <a:r>
              <a:rPr lang="en-US" b="1" dirty="0"/>
              <a:t> </a:t>
            </a:r>
            <a:r>
              <a:rPr lang="en-US" dirty="0"/>
              <a:t>is calculated from the timestamp of interpolated point </a:t>
            </a:r>
            <a:r>
              <a:rPr lang="en-US" b="1" dirty="0"/>
              <a:t>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1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22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needed, say it: For all angles ,the spatial angle </a:t>
            </a:r>
            <a:r>
              <a:rPr lang="en-US" b="1" dirty="0"/>
              <a:t>α</a:t>
            </a:r>
            <a:r>
              <a:rPr lang="en-US" b="1" baseline="-25000" dirty="0" err="1"/>
              <a:t>i</a:t>
            </a:r>
            <a:r>
              <a:rPr lang="en-US" b="1" baseline="30000" dirty="0" err="1"/>
              <a:t>S</a:t>
            </a:r>
            <a:r>
              <a:rPr lang="en-US" dirty="0"/>
              <a:t>  is used to generate determine labels followed by temporal angle </a:t>
            </a:r>
            <a:r>
              <a:rPr lang="en-US" b="1" dirty="0"/>
              <a:t>α</a:t>
            </a:r>
            <a:r>
              <a:rPr lang="en-US" b="1" baseline="-25000" dirty="0" err="1"/>
              <a:t>i</a:t>
            </a:r>
            <a:r>
              <a:rPr lang="en-US" b="1" baseline="30000" dirty="0" err="1"/>
              <a:t>T</a:t>
            </a:r>
            <a:r>
              <a:rPr lang="en-US" dirty="0"/>
              <a:t> receiving the same labels  </a:t>
            </a:r>
          </a:p>
          <a:p>
            <a:endParaRPr lang="en-US" dirty="0"/>
          </a:p>
          <a:p>
            <a:r>
              <a:rPr lang="en-US" dirty="0"/>
              <a:t>Centripetal labels is based on the pair of points that generate an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7B65C-2A1A-4441-8FA5-B7AD57E257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6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 dirty="0"/>
              <a:t>CircGR </a:t>
            </a:r>
            <a:r>
              <a:rPr lang="en-US" sz="2500" dirty="0" err="1"/>
              <a:t>v.s</a:t>
            </a:r>
            <a:r>
              <a:rPr lang="en-US" sz="2500" dirty="0"/>
              <a:t>. $P </a:t>
            </a:r>
            <a:r>
              <a:rPr lang="en-US" sz="2500" dirty="0" err="1"/>
              <a:t>v.s</a:t>
            </a:r>
            <a:r>
              <a:rPr lang="en-US" sz="2500" dirty="0"/>
              <a:t>. $P-Filter</a:t>
            </a:r>
          </a:p>
          <a:p>
            <a:pPr lvl="1"/>
            <a:r>
              <a:rPr lang="en-US" sz="2100" dirty="0"/>
              <a:t>P-Filter is $P with template filtering</a:t>
            </a:r>
          </a:p>
          <a:p>
            <a:r>
              <a:rPr lang="en-US" sz="2500" dirty="0"/>
              <a:t>Offline classification of experimental data</a:t>
            </a:r>
          </a:p>
          <a:p>
            <a:r>
              <a:rPr lang="en-US" sz="2500" dirty="0"/>
              <a:t>Evaluated over:</a:t>
            </a:r>
          </a:p>
          <a:p>
            <a:pPr lvl="1"/>
            <a:r>
              <a:rPr lang="en-US" sz="2100" dirty="0"/>
              <a:t>ACC and MCC metrics</a:t>
            </a:r>
          </a:p>
          <a:p>
            <a:pPr lvl="1"/>
            <a:r>
              <a:rPr lang="en-US" sz="2100" dirty="0"/>
              <a:t>Batch Time: Time to classify all data</a:t>
            </a:r>
          </a:p>
          <a:p>
            <a:pPr lvl="1"/>
            <a:r>
              <a:rPr lang="en-US" sz="2100" dirty="0"/>
              <a:t>Per Gesture: time to classify a gesture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7B65C-2A1A-4441-8FA5-B7AD57E257E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42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900">
              <a:defRPr/>
            </a:pPr>
            <a:r>
              <a:rPr lang="en-US" dirty="0"/>
              <a:t>Evaluated with over 12,000 gestures collected from 60 participants over a gesture set of 36 gestures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7B65C-2A1A-4441-8FA5-B7AD57E257E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51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 dirty="0"/>
              <a:t>Input Gesture is classified as the template with the smallest total distance</a:t>
            </a:r>
          </a:p>
          <a:p>
            <a:r>
              <a:rPr lang="en-US" sz="2100" dirty="0"/>
              <a:t>Total distance is the sum of all circular distances between angles of the template and of the input</a:t>
            </a:r>
          </a:p>
          <a:p>
            <a:pPr lvl="1"/>
            <a:r>
              <a:rPr lang="en-US" sz="1800" dirty="0"/>
              <a:t>Spatial angles</a:t>
            </a:r>
          </a:p>
          <a:p>
            <a:pPr lvl="2"/>
            <a:r>
              <a:rPr lang="en-US" sz="1600" dirty="0"/>
              <a:t>Sorted </a:t>
            </a:r>
          </a:p>
          <a:p>
            <a:pPr lvl="2"/>
            <a:r>
              <a:rPr lang="en-US" sz="1600" dirty="0"/>
              <a:t>Compared along similar labels (those that are “U”, or “IN”, etc.)</a:t>
            </a:r>
          </a:p>
          <a:p>
            <a:pPr lvl="2"/>
            <a:r>
              <a:rPr lang="en-US" sz="1600" dirty="0"/>
              <a:t>Unpaired observations are compared to gesture resultant angle</a:t>
            </a:r>
          </a:p>
          <a:p>
            <a:pPr lvl="2"/>
            <a:r>
              <a:rPr lang="en-US" sz="1600" dirty="0"/>
              <a:t>Dominates the run time</a:t>
            </a:r>
          </a:p>
          <a:p>
            <a:pPr lvl="1"/>
            <a:r>
              <a:rPr lang="en-US" sz="1800" dirty="0"/>
              <a:t>Temporal</a:t>
            </a:r>
          </a:p>
          <a:p>
            <a:pPr lvl="2"/>
            <a:r>
              <a:rPr lang="en-US" sz="1600" dirty="0"/>
              <a:t>Compared in order generated across similar labels</a:t>
            </a:r>
          </a:p>
          <a:p>
            <a:pPr lvl="2"/>
            <a:r>
              <a:rPr lang="en-US" sz="1600" dirty="0"/>
              <a:t>Unpaired observations are penalized with a distance of </a:t>
            </a:r>
            <a:r>
              <a:rPr lang="el-GR" sz="1600" dirty="0"/>
              <a:t>π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7B65C-2A1A-4441-8FA5-B7AD57E257E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42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37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needed, say it: For all angles ,the spatial angle </a:t>
            </a:r>
            <a:r>
              <a:rPr lang="en-US" b="1" dirty="0"/>
              <a:t>α</a:t>
            </a:r>
            <a:r>
              <a:rPr lang="en-US" b="1" baseline="-25000" dirty="0" err="1"/>
              <a:t>i</a:t>
            </a:r>
            <a:r>
              <a:rPr lang="en-US" b="1" baseline="30000" dirty="0" err="1"/>
              <a:t>S</a:t>
            </a:r>
            <a:r>
              <a:rPr lang="en-US" dirty="0"/>
              <a:t>  is used to generate determine labels followed by temporal angle </a:t>
            </a:r>
            <a:r>
              <a:rPr lang="en-US" b="1" dirty="0"/>
              <a:t>α</a:t>
            </a:r>
            <a:r>
              <a:rPr lang="en-US" b="1" baseline="-25000" dirty="0" err="1"/>
              <a:t>i</a:t>
            </a:r>
            <a:r>
              <a:rPr lang="en-US" b="1" baseline="30000" dirty="0" err="1"/>
              <a:t>T</a:t>
            </a:r>
            <a:r>
              <a:rPr lang="en-US" dirty="0"/>
              <a:t> receiving the same labels  </a:t>
            </a:r>
          </a:p>
          <a:p>
            <a:endParaRPr lang="en-US" dirty="0"/>
          </a:p>
          <a:p>
            <a:r>
              <a:rPr lang="en-US" dirty="0"/>
              <a:t>Centripetal labels is based on the pair of points that generate an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7B65C-2A1A-4441-8FA5-B7AD57E257E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6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Cohen’s Kappa (</a:t>
            </a:r>
            <a:r>
              <a:rPr lang="en-US" i="1" dirty="0"/>
              <a:t>κ</a:t>
            </a:r>
            <a:r>
              <a:rPr lang="en-US" dirty="0"/>
              <a:t>) to test the correct identification of</a:t>
            </a:r>
            <a:br>
              <a:rPr lang="en-US" dirty="0"/>
            </a:br>
            <a:r>
              <a:rPr lang="en-US" dirty="0"/>
              <a:t>gestures by our algorithm through each input windows </a:t>
            </a:r>
            <a:br>
              <a:rPr lang="en-US" dirty="0"/>
            </a:br>
            <a:r>
              <a:rPr lang="en-US" dirty="0"/>
              <a:t>	0.4 - .75 – moderate agreement, over near perfect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7B65C-2A1A-4441-8FA5-B7AD57E257E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07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16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33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34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5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14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6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very popular. Many </a:t>
            </a:r>
            <a:r>
              <a:rPr lang="en-US" dirty="0" err="1"/>
              <a:t>induestries</a:t>
            </a:r>
            <a:r>
              <a:rPr lang="en-US" dirty="0"/>
              <a:t> use </a:t>
            </a:r>
            <a:r>
              <a:rPr lang="en-US" dirty="0" err="1"/>
              <a:t>cointaern</a:t>
            </a:r>
            <a:r>
              <a:rPr lang="en-US" dirty="0"/>
              <a:t> to run applications.</a:t>
            </a:r>
          </a:p>
          <a:p>
            <a:r>
              <a:rPr lang="en-US" dirty="0"/>
              <a:t>For example Google use container to run everything that are in their clusters.</a:t>
            </a:r>
          </a:p>
          <a:p>
            <a:r>
              <a:rPr lang="en-US" dirty="0"/>
              <a:t>In theory,…… </a:t>
            </a:r>
          </a:p>
          <a:p>
            <a:r>
              <a:rPr lang="en-US" dirty="0"/>
              <a:t>But in practice….</a:t>
            </a:r>
          </a:p>
          <a:p>
            <a:r>
              <a:rPr lang="en-US" dirty="0"/>
              <a:t>Install packages before the container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3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24435"/>
            <a:ext cx="10363200" cy="173214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0055" y="3886200"/>
            <a:ext cx="9343545" cy="220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06400" y="1739057"/>
            <a:ext cx="11381317" cy="26988"/>
            <a:chOff x="304800" y="1739057"/>
            <a:chExt cx="8535988" cy="26988"/>
          </a:xfrm>
        </p:grpSpPr>
        <p:sp>
          <p:nvSpPr>
            <p:cNvPr id="11" name="Line 7"/>
            <p:cNvSpPr>
              <a:spLocks noChangeShapeType="1"/>
            </p:cNvSpPr>
            <p:nvPr userDrawn="1"/>
          </p:nvSpPr>
          <p:spPr bwMode="auto">
            <a:xfrm>
              <a:off x="304800" y="1766045"/>
              <a:ext cx="4724400" cy="0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2" name="Line 8"/>
            <p:cNvSpPr>
              <a:spLocks noChangeShapeType="1"/>
            </p:cNvSpPr>
            <p:nvPr userDrawn="1"/>
          </p:nvSpPr>
          <p:spPr bwMode="auto">
            <a:xfrm>
              <a:off x="306388" y="1739057"/>
              <a:ext cx="8534400" cy="0"/>
            </a:xfrm>
            <a:prstGeom prst="line">
              <a:avLst/>
            </a:prstGeom>
            <a:noFill/>
            <a:ln w="28575" cmpd="sng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408517" y="6236515"/>
            <a:ext cx="11379200" cy="0"/>
          </a:xfrm>
          <a:prstGeom prst="line">
            <a:avLst/>
          </a:prstGeom>
          <a:noFill/>
          <a:ln w="28575" cmpd="sng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279643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80"/>
              </a:buClr>
              <a:defRPr sz="2800"/>
            </a:lvl1pPr>
            <a:lvl2pPr>
              <a:buClr>
                <a:srgbClr val="008080"/>
              </a:buClr>
              <a:defRPr sz="2400"/>
            </a:lvl2pPr>
            <a:lvl3pPr>
              <a:buClr>
                <a:srgbClr val="008080"/>
              </a:buClr>
              <a:defRPr sz="2000"/>
            </a:lvl3pPr>
            <a:lvl4pPr>
              <a:buClr>
                <a:srgbClr val="008080"/>
              </a:buClr>
              <a:defRPr sz="1800"/>
            </a:lvl4pPr>
            <a:lvl5pPr>
              <a:buClr>
                <a:srgbClr val="008080"/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870" y="6356351"/>
            <a:ext cx="86091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9995" y="6356351"/>
            <a:ext cx="892405" cy="365125"/>
          </a:xfrm>
        </p:spPr>
        <p:txBody>
          <a:bodyPr/>
          <a:lstStyle/>
          <a:p>
            <a:fld id="{402DF739-0BCB-FE44-ABB9-C84A7AB8DE0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406400" y="1494273"/>
            <a:ext cx="11381317" cy="26988"/>
            <a:chOff x="304800" y="1739057"/>
            <a:chExt cx="8535988" cy="26988"/>
          </a:xfrm>
        </p:grpSpPr>
        <p:sp>
          <p:nvSpPr>
            <p:cNvPr id="9" name="Line 7"/>
            <p:cNvSpPr>
              <a:spLocks noChangeShapeType="1"/>
            </p:cNvSpPr>
            <p:nvPr userDrawn="1"/>
          </p:nvSpPr>
          <p:spPr bwMode="auto">
            <a:xfrm>
              <a:off x="304800" y="1766045"/>
              <a:ext cx="4724400" cy="0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" name="Line 8"/>
            <p:cNvSpPr>
              <a:spLocks noChangeShapeType="1"/>
            </p:cNvSpPr>
            <p:nvPr userDrawn="1"/>
          </p:nvSpPr>
          <p:spPr bwMode="auto">
            <a:xfrm>
              <a:off x="306388" y="1739057"/>
              <a:ext cx="8534400" cy="0"/>
            </a:xfrm>
            <a:prstGeom prst="line">
              <a:avLst/>
            </a:prstGeom>
            <a:noFill/>
            <a:ln w="28575" cmpd="sng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1693267" y="6236515"/>
            <a:ext cx="10094451" cy="0"/>
          </a:xfrm>
          <a:prstGeom prst="line">
            <a:avLst/>
          </a:prstGeom>
          <a:noFill/>
          <a:ln w="28575" cmpd="sng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5807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chemeClr val="tx1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tx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tx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870" y="6356351"/>
            <a:ext cx="86091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9995" y="6356351"/>
            <a:ext cx="892405" cy="365125"/>
          </a:xfrm>
        </p:spPr>
        <p:txBody>
          <a:bodyPr/>
          <a:lstStyle/>
          <a:p>
            <a:fld id="{402DF739-0BCB-FE44-ABB9-C84A7AB8DE0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406400" y="1494273"/>
            <a:ext cx="11381317" cy="26988"/>
            <a:chOff x="304800" y="1739057"/>
            <a:chExt cx="8535988" cy="26988"/>
          </a:xfrm>
        </p:grpSpPr>
        <p:sp>
          <p:nvSpPr>
            <p:cNvPr id="9" name="Line 7"/>
            <p:cNvSpPr>
              <a:spLocks noChangeShapeType="1"/>
            </p:cNvSpPr>
            <p:nvPr userDrawn="1"/>
          </p:nvSpPr>
          <p:spPr bwMode="auto">
            <a:xfrm>
              <a:off x="304800" y="1766045"/>
              <a:ext cx="4724400" cy="0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" name="Line 8"/>
            <p:cNvSpPr>
              <a:spLocks noChangeShapeType="1"/>
            </p:cNvSpPr>
            <p:nvPr userDrawn="1"/>
          </p:nvSpPr>
          <p:spPr bwMode="auto">
            <a:xfrm>
              <a:off x="306388" y="1739057"/>
              <a:ext cx="8534400" cy="0"/>
            </a:xfrm>
            <a:prstGeom prst="line">
              <a:avLst/>
            </a:prstGeom>
            <a:noFill/>
            <a:ln w="28575" cmpd="sng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1693267" y="6236515"/>
            <a:ext cx="10094451" cy="0"/>
          </a:xfrm>
          <a:prstGeom prst="line">
            <a:avLst/>
          </a:prstGeom>
          <a:noFill/>
          <a:ln w="28575" cmpd="sng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503512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/>
          <a:srcRect l="49573"/>
          <a:stretch/>
        </p:blipFill>
        <p:spPr>
          <a:xfrm>
            <a:off x="0" y="239395"/>
            <a:ext cx="3810000" cy="64820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008080"/>
              </a:buClr>
              <a:defRPr sz="2800"/>
            </a:lvl1pPr>
            <a:lvl2pPr>
              <a:buClr>
                <a:srgbClr val="008080"/>
              </a:buClr>
              <a:defRPr sz="2400"/>
            </a:lvl2pPr>
            <a:lvl3pPr>
              <a:buClr>
                <a:srgbClr val="008080"/>
              </a:buClr>
              <a:defRPr sz="2000"/>
            </a:lvl3pPr>
            <a:lvl4pPr>
              <a:buClr>
                <a:srgbClr val="008080"/>
              </a:buClr>
              <a:defRPr sz="1800"/>
            </a:lvl4pPr>
            <a:lvl5pPr>
              <a:buClr>
                <a:srgbClr val="008080"/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870" y="6356351"/>
            <a:ext cx="86091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9995" y="6356351"/>
            <a:ext cx="892405" cy="365125"/>
          </a:xfrm>
        </p:spPr>
        <p:txBody>
          <a:bodyPr/>
          <a:lstStyle/>
          <a:p>
            <a:fld id="{402DF739-0BCB-FE44-ABB9-C84A7AB8DE0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406400" y="1494273"/>
            <a:ext cx="11381317" cy="26988"/>
            <a:chOff x="304800" y="1739057"/>
            <a:chExt cx="8535988" cy="26988"/>
          </a:xfrm>
        </p:grpSpPr>
        <p:sp>
          <p:nvSpPr>
            <p:cNvPr id="9" name="Line 7"/>
            <p:cNvSpPr>
              <a:spLocks noChangeShapeType="1"/>
            </p:cNvSpPr>
            <p:nvPr userDrawn="1"/>
          </p:nvSpPr>
          <p:spPr bwMode="auto">
            <a:xfrm>
              <a:off x="304800" y="1766045"/>
              <a:ext cx="4724400" cy="0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" name="Line 8"/>
            <p:cNvSpPr>
              <a:spLocks noChangeShapeType="1"/>
            </p:cNvSpPr>
            <p:nvPr userDrawn="1"/>
          </p:nvSpPr>
          <p:spPr bwMode="auto">
            <a:xfrm>
              <a:off x="306388" y="1739057"/>
              <a:ext cx="8534400" cy="0"/>
            </a:xfrm>
            <a:prstGeom prst="line">
              <a:avLst/>
            </a:prstGeom>
            <a:noFill/>
            <a:ln w="28575" cmpd="sng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1" name="Line 8"/>
          <p:cNvSpPr>
            <a:spLocks noChangeShapeType="1"/>
          </p:cNvSpPr>
          <p:nvPr userDrawn="1"/>
        </p:nvSpPr>
        <p:spPr bwMode="auto">
          <a:xfrm>
            <a:off x="1693267" y="6236515"/>
            <a:ext cx="10094451" cy="0"/>
          </a:xfrm>
          <a:prstGeom prst="line">
            <a:avLst/>
          </a:prstGeom>
          <a:noFill/>
          <a:ln w="28575" cmpd="sng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9404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Callout with small Non-bulleted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4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with numb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280404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92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36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287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6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661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555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064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226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390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2525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035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2452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929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963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Callout with small Non-bulleted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269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945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060569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7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536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792">
          <p15:clr>
            <a:srgbClr val="F26B43"/>
          </p15:clr>
        </p15:guide>
        <p15:guide id="7" orient="horz" pos="42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02DF739-0BCB-FE44-ABB9-C84A7AB8DE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1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9" r:id="rId3"/>
    <p:sldLayoutId id="2147483757" r:id="rId4"/>
    <p:sldLayoutId id="2147483760" r:id="rId5"/>
    <p:sldLayoutId id="2147483762" r:id="rId6"/>
    <p:sldLayoutId id="2147483763" r:id="rId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1" kern="1200">
          <a:solidFill>
            <a:schemeClr val="tx1"/>
          </a:solidFill>
          <a:latin typeface="Californian FB" panose="0207040306080B030204" pitchFamily="18" charset="0"/>
          <a:ea typeface="+mj-ea"/>
          <a:cs typeface="Verdana"/>
        </a:defRPr>
      </a:lvl1pPr>
    </p:titleStyle>
    <p:bodyStyle>
      <a:lvl1pPr marL="458788" indent="-458788" algn="l" defTabSz="457200" rtl="0" eaLnBrk="1" latinLnBrk="0" hangingPunct="1">
        <a:spcBef>
          <a:spcPct val="20000"/>
        </a:spcBef>
        <a:buClr>
          <a:srgbClr val="C20000"/>
        </a:buClr>
        <a:buFont typeface="Wingdings" charset="2"/>
        <a:buChar char=""/>
        <a:defRPr sz="3200" i="0" kern="1200">
          <a:solidFill>
            <a:schemeClr val="tx1"/>
          </a:solidFill>
          <a:latin typeface="Liberation Serif" panose="02020603050405020304" pitchFamily="18" charset="0"/>
          <a:ea typeface="Liberation Serif" panose="02020603050405020304" pitchFamily="18" charset="0"/>
          <a:cs typeface="Liberation Serif" panose="02020603050405020304" pitchFamily="18" charset="0"/>
        </a:defRPr>
      </a:lvl1pPr>
      <a:lvl2pPr marL="795338" indent="-338138" algn="l" defTabSz="457200" rtl="0" eaLnBrk="1" latinLnBrk="0" hangingPunct="1">
        <a:spcBef>
          <a:spcPct val="20000"/>
        </a:spcBef>
        <a:buClr>
          <a:srgbClr val="C20000"/>
        </a:buClr>
        <a:buSzPct val="150000"/>
        <a:buFont typeface="Wingdings" charset="2"/>
        <a:buChar char="§"/>
        <a:defRPr sz="2800" i="0" kern="1200">
          <a:solidFill>
            <a:schemeClr val="tx1"/>
          </a:solidFill>
          <a:latin typeface="Liberation Serif" panose="02020603050405020304" pitchFamily="18" charset="0"/>
          <a:ea typeface="Liberation Serif" panose="02020603050405020304" pitchFamily="18" charset="0"/>
          <a:cs typeface="Liberation Serif" panose="02020603050405020304" pitchFamily="18" charset="0"/>
        </a:defRPr>
      </a:lvl2pPr>
      <a:lvl3pPr marL="1025525" indent="-233363" algn="l" defTabSz="457200" rtl="0" eaLnBrk="1" latinLnBrk="0" hangingPunct="1">
        <a:spcBef>
          <a:spcPct val="20000"/>
        </a:spcBef>
        <a:buClr>
          <a:srgbClr val="C20000"/>
        </a:buClr>
        <a:buSzPct val="125000"/>
        <a:buFont typeface="Arial"/>
        <a:buChar char="•"/>
        <a:defRPr sz="2400" i="0" kern="1200">
          <a:solidFill>
            <a:schemeClr val="tx1"/>
          </a:solidFill>
          <a:latin typeface="Liberation Serif" panose="02020603050405020304" pitchFamily="18" charset="0"/>
          <a:ea typeface="Liberation Serif" panose="02020603050405020304" pitchFamily="18" charset="0"/>
          <a:cs typeface="Liberation Serif" panose="02020603050405020304" pitchFamily="18" charset="0"/>
        </a:defRPr>
      </a:lvl3pPr>
      <a:lvl4pPr marL="1309688" indent="-228600" algn="l" defTabSz="339725" rtl="0" eaLnBrk="1" latinLnBrk="0" hangingPunct="1">
        <a:spcBef>
          <a:spcPct val="20000"/>
        </a:spcBef>
        <a:buClr>
          <a:srgbClr val="C20000"/>
        </a:buClr>
        <a:buFont typeface="Arial"/>
        <a:buChar char="–"/>
        <a:defRPr sz="2000" i="0" kern="1200">
          <a:solidFill>
            <a:schemeClr val="tx1"/>
          </a:solidFill>
          <a:latin typeface="Liberation Serif" panose="02020603050405020304" pitchFamily="18" charset="0"/>
          <a:ea typeface="Liberation Serif" panose="02020603050405020304" pitchFamily="18" charset="0"/>
          <a:cs typeface="Liberation Serif" panose="02020603050405020304" pitchFamily="18" charset="0"/>
        </a:defRPr>
      </a:lvl4pPr>
      <a:lvl5pPr marL="1612900" indent="-228600" algn="l" defTabSz="457200" rtl="0" eaLnBrk="1" latinLnBrk="0" hangingPunct="1">
        <a:spcBef>
          <a:spcPct val="20000"/>
        </a:spcBef>
        <a:buClr>
          <a:srgbClr val="C20000"/>
        </a:buClr>
        <a:buFont typeface="Arial"/>
        <a:buChar char="»"/>
        <a:defRPr sz="2000" i="0" kern="1200">
          <a:solidFill>
            <a:schemeClr val="tx1"/>
          </a:solidFill>
          <a:latin typeface="Liberation Serif" panose="02020603050405020304" pitchFamily="18" charset="0"/>
          <a:ea typeface="Liberation Serif" panose="02020603050405020304" pitchFamily="18" charset="0"/>
          <a:cs typeface="Liberation Serif" panose="02020603050405020304" pitchFamily="18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68E91-F06E-4D90-8B63-A51ADCCCE3D3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EEE349-60AB-466F-8CCD-C072D1772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circgr.com/" TargetMode="Externa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hyperlink" Target="mailto:fortega@colostate.ed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7494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2570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40415" y="3288664"/>
            <a:ext cx="2880044" cy="2993819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018091" y="1014144"/>
            <a:ext cx="7576545" cy="2086725"/>
          </a:xfrm>
        </p:spPr>
        <p:txBody>
          <a:bodyPr/>
          <a:lstStyle/>
          <a:p>
            <a:r>
              <a:rPr lang="en-US" b="0" dirty="0"/>
              <a:t>Gesture User Interfaces: Towards the Invisible Computer!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236597-2DDA-4005-954D-B9FCAFB2706E}"/>
              </a:ext>
            </a:extLst>
          </p:cNvPr>
          <p:cNvSpPr/>
          <p:nvPr/>
        </p:nvSpPr>
        <p:spPr>
          <a:xfrm flipH="1">
            <a:off x="2018091" y="3228504"/>
            <a:ext cx="4838830" cy="7040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i="1" dirty="0"/>
              <a:t>Francisco R. Ortega, Ph.D.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2A61C9-5CAF-435C-8220-EB4F85EDF2D3}"/>
              </a:ext>
            </a:extLst>
          </p:cNvPr>
          <p:cNvSpPr/>
          <p:nvPr/>
        </p:nvSpPr>
        <p:spPr>
          <a:xfrm flipH="1">
            <a:off x="2018091" y="4617941"/>
            <a:ext cx="4776019" cy="7040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400" i="1" dirty="0">
                <a:solidFill>
                  <a:schemeClr val="accent1"/>
                </a:solidFill>
              </a:rPr>
              <a:t>Assistant Professor</a:t>
            </a:r>
          </a:p>
          <a:p>
            <a:pPr>
              <a:lnSpc>
                <a:spcPct val="90000"/>
              </a:lnSpc>
            </a:pPr>
            <a:r>
              <a:rPr lang="en-US" sz="2400" i="1" dirty="0"/>
              <a:t>Director of NUI Lab</a:t>
            </a:r>
            <a:endParaRPr lang="en-US" sz="2400" i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i="1" dirty="0"/>
              <a:t>Computer Science</a:t>
            </a:r>
            <a:endParaRPr lang="en-US" sz="2400" i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i="1" dirty="0"/>
              <a:t>Colorado State University</a:t>
            </a:r>
            <a:endParaRPr lang="en-US" sz="2400" i="1" dirty="0">
              <a:solidFill>
                <a:schemeClr val="accent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2CF45C-39A0-4EE2-9DF7-8F8010480559}"/>
              </a:ext>
            </a:extLst>
          </p:cNvPr>
          <p:cNvSpPr/>
          <p:nvPr/>
        </p:nvSpPr>
        <p:spPr>
          <a:xfrm flipH="1">
            <a:off x="6495078" y="4637221"/>
            <a:ext cx="3175431" cy="7040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i="1" dirty="0">
                <a:solidFill>
                  <a:schemeClr val="accent1"/>
                </a:solidFill>
              </a:rPr>
              <a:t>Presentation at</a:t>
            </a:r>
          </a:p>
          <a:p>
            <a:pPr>
              <a:lnSpc>
                <a:spcPct val="90000"/>
              </a:lnSpc>
            </a:pPr>
            <a:r>
              <a:rPr lang="en-US" i="1" dirty="0">
                <a:solidFill>
                  <a:schemeClr val="accent1"/>
                </a:solidFill>
              </a:rPr>
              <a:t>Colorado State University</a:t>
            </a:r>
          </a:p>
          <a:p>
            <a:pPr>
              <a:lnSpc>
                <a:spcPct val="90000"/>
              </a:lnSpc>
            </a:pPr>
            <a:r>
              <a:rPr lang="en-US" i="1" dirty="0"/>
              <a:t>9/10/2018</a:t>
            </a:r>
          </a:p>
          <a:p>
            <a:pPr>
              <a:lnSpc>
                <a:spcPct val="90000"/>
              </a:lnSpc>
            </a:pPr>
            <a:r>
              <a:rPr lang="en-US" i="1" dirty="0">
                <a:solidFill>
                  <a:schemeClr val="accent1"/>
                </a:solidFill>
              </a:rPr>
              <a:t>Freshmen Seminar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63" y="0"/>
            <a:ext cx="1828800" cy="963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85154"/>
            <a:ext cx="1884242" cy="10598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" y="0"/>
            <a:ext cx="1700572" cy="10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6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6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50"/>
                            </p:stCondLst>
                            <p:childTnLst>
                              <p:par>
                                <p:cTn id="4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6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6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2" grpId="0" animBg="1"/>
      <p:bldP spid="12" grpId="1" animBg="1"/>
      <p:bldP spid="32" grpId="0" animBg="1"/>
      <p:bldP spid="33" grpId="0" animBg="1"/>
      <p:bldP spid="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WHY?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7549" y="2291787"/>
            <a:ext cx="10509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increase of new input modalities in order to improve 3D user interfaces, including virtual reality (VR) and augmented reality (AR).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8" y="3405600"/>
            <a:ext cx="4101296" cy="2306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8" y="3410066"/>
            <a:ext cx="5987970" cy="22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0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WHY?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7549" y="2291787"/>
            <a:ext cx="10509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Increase use of Multi-Touch Devices </a:t>
            </a:r>
          </a:p>
          <a:p>
            <a:r>
              <a:rPr lang="en-US" sz="2400" dirty="0"/>
              <a:t>    (Bi-manual interaction still important)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2" y="3322404"/>
            <a:ext cx="4633732" cy="2605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01" y="3382115"/>
            <a:ext cx="4421361" cy="24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553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WHY?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7" y="2121811"/>
            <a:ext cx="4486797" cy="29972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22066" y="2291787"/>
            <a:ext cx="5625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most profound technologies are those that disappear. They weave themselves into the fabric of everyday life until they are indistinguishable from it. </a:t>
            </a:r>
          </a:p>
          <a:p>
            <a:r>
              <a:rPr lang="en-US" sz="2400" dirty="0"/>
              <a:t>-- Mark Weiser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6531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9627" y="2405322"/>
            <a:ext cx="3714704" cy="19687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Symbolic</a:t>
            </a:r>
          </a:p>
          <a:p>
            <a:pPr lvl="1" algn="l"/>
            <a:br>
              <a:rPr lang="en-US" dirty="0"/>
            </a:br>
            <a:r>
              <a:rPr lang="en-US" dirty="0"/>
              <a:t>• Represent a letter or sign</a:t>
            </a:r>
            <a:br>
              <a:rPr lang="en-US" dirty="0"/>
            </a:br>
            <a:r>
              <a:rPr lang="en-US" dirty="0"/>
              <a:t>• Rotation invariant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0" y="2447651"/>
            <a:ext cx="4008125" cy="197387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Non-Symbolic</a:t>
            </a:r>
          </a:p>
          <a:p>
            <a:pPr lvl="1" algn="l"/>
            <a:br>
              <a:rPr lang="en-US" dirty="0"/>
            </a:br>
            <a:r>
              <a:rPr lang="en-US" dirty="0"/>
              <a:t>• Represent an action</a:t>
            </a:r>
            <a:br>
              <a:rPr lang="en-US" dirty="0"/>
            </a:br>
            <a:r>
              <a:rPr lang="en-US" dirty="0"/>
              <a:t>• Rotation is not invariant in some cases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/>
          <a:lstStyle/>
          <a:p>
            <a:r>
              <a:rPr lang="en-US" dirty="0"/>
              <a:t>Gestures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87086" y="3138992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1389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1389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073081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13</a:t>
            </a:fld>
            <a:endParaRPr lang="en-US"/>
          </a:p>
        </p:txBody>
      </p:sp>
      <p:sp>
        <p:nvSpPr>
          <p:cNvPr id="19" name="Content Placeholder 17"/>
          <p:cNvSpPr txBox="1">
            <a:spLocks/>
          </p:cNvSpPr>
          <p:nvPr/>
        </p:nvSpPr>
        <p:spPr>
          <a:xfrm>
            <a:off x="8158238" y="2436078"/>
            <a:ext cx="3773077" cy="16968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en-US" dirty="0"/>
              <a:t>Static vs Dynamic</a:t>
            </a:r>
          </a:p>
          <a:p>
            <a:pPr lvl="1" algn="l"/>
            <a:br>
              <a:rPr lang="en-US" dirty="0"/>
            </a:br>
            <a:r>
              <a:rPr lang="en-US" dirty="0"/>
              <a:t>• Dynamic require additional movement and considerations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2" y="4830257"/>
            <a:ext cx="3117448" cy="1410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230" y="4625590"/>
            <a:ext cx="1830729" cy="1952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87" y="4625590"/>
            <a:ext cx="2614644" cy="19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490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Gesture Elicitation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22066" y="2291787"/>
            <a:ext cx="56252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Gesture Elicitation is the process to discover a gesture set for a given referent set. </a:t>
            </a:r>
          </a:p>
          <a:p>
            <a:endParaRPr lang="en-US" sz="4000" dirty="0"/>
          </a:p>
          <a:p>
            <a:r>
              <a:rPr lang="en-US" sz="4000" dirty="0"/>
              <a:t>Let’s watch a video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8" y="2230606"/>
            <a:ext cx="5191337" cy="29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321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15</a:t>
            </a:fld>
            <a:endParaRPr lang="en-US"/>
          </a:p>
        </p:txBody>
      </p:sp>
      <p:pic>
        <p:nvPicPr>
          <p:cNvPr id="3" name="gesture-elicitation-short-3du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9626" y="2405322"/>
            <a:ext cx="6767229" cy="224574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Considerations for Gesture Evaluation</a:t>
            </a:r>
          </a:p>
          <a:p>
            <a:pPr lvl="1" algn="l"/>
            <a:br>
              <a:rPr lang="en-US" dirty="0"/>
            </a:br>
            <a:r>
              <a:rPr lang="en-US" dirty="0"/>
              <a:t>• Hand(s) used, subset of fingers used, and direction of movement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6873" y="0"/>
            <a:ext cx="2375877" cy="978729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6838" y="31389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138990"/>
            <a:ext cx="66718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073081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16</a:t>
            </a:fld>
            <a:endParaRPr lang="en-US"/>
          </a:p>
        </p:txBody>
      </p:sp>
      <p:sp>
        <p:nvSpPr>
          <p:cNvPr id="19" name="Content Placeholder 17"/>
          <p:cNvSpPr txBox="1">
            <a:spLocks/>
          </p:cNvSpPr>
          <p:nvPr/>
        </p:nvSpPr>
        <p:spPr>
          <a:xfrm>
            <a:off x="7988822" y="2436078"/>
            <a:ext cx="4095148" cy="280487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en-US" dirty="0"/>
              <a:t>Classification</a:t>
            </a:r>
          </a:p>
          <a:p>
            <a:pPr lvl="1" algn="l"/>
            <a:br>
              <a:rPr lang="en-US" dirty="0"/>
            </a:br>
            <a:r>
              <a:rPr lang="en-US" dirty="0"/>
              <a:t>• 2 independent reviewers </a:t>
            </a:r>
            <a:br>
              <a:rPr lang="en-US" dirty="0"/>
            </a:br>
            <a:r>
              <a:rPr lang="en-US" dirty="0"/>
              <a:t>• 3rd independent reviewer for disagreements</a:t>
            </a:r>
            <a:br>
              <a:rPr lang="en-US" dirty="0"/>
            </a:br>
            <a:r>
              <a:rPr lang="en-US" dirty="0"/>
              <a:t>• Agreement rates:</a:t>
            </a:r>
          </a:p>
          <a:p>
            <a:pPr lvl="1" algn="l"/>
            <a:r>
              <a:rPr lang="en-US" dirty="0"/>
              <a:t>     1 and 2 reviewer = 85.99%</a:t>
            </a:r>
          </a:p>
        </p:txBody>
      </p:sp>
      <p:sp>
        <p:nvSpPr>
          <p:cNvPr id="16" name="Content Placeholder 9"/>
          <p:cNvSpPr>
            <a:spLocks noGrp="1"/>
          </p:cNvSpPr>
          <p:nvPr>
            <p:ph idx="1"/>
          </p:nvPr>
        </p:nvSpPr>
        <p:spPr>
          <a:xfrm>
            <a:off x="3685420" y="81722"/>
            <a:ext cx="7951782" cy="18579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Gesture Elicitation for 3D Travel via Multi-Touch and Mid-Air Systems for Procedurally Generated Pseudo-Universe</a:t>
            </a:r>
          </a:p>
          <a:p>
            <a:pPr>
              <a:spcAft>
                <a:spcPts val="2400"/>
              </a:spcAft>
            </a:pPr>
            <a:r>
              <a:rPr lang="en-US" dirty="0"/>
              <a:t>Ortega at al. (IEEE 3DUI 2016)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02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Hypothesis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12111" y="2519286"/>
            <a:ext cx="97819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2800"/>
              <a:buFont typeface="Wingdings" charset="2"/>
              <a:buChar char=""/>
            </a:pPr>
            <a:r>
              <a:rPr lang="en-US" sz="2800" b="1" dirty="0">
                <a:solidFill>
                  <a:schemeClr val="bg1"/>
                </a:solidFill>
                <a:latin typeface="Liberation Serif" charset="0"/>
              </a:rPr>
              <a:t>H1: The unconstrained condition will yield a greater number of one-handed gestures for all referents.</a:t>
            </a:r>
          </a:p>
          <a:p>
            <a:pPr>
              <a:buSzPts val="2800"/>
            </a:pPr>
            <a:endParaRPr lang="en-US" sz="2800" b="1" dirty="0">
              <a:solidFill>
                <a:schemeClr val="bg1"/>
              </a:solidFill>
              <a:latin typeface="Liberation Serif" charset="0"/>
            </a:endParaRPr>
          </a:p>
          <a:p>
            <a:pPr>
              <a:buSzPts val="2800"/>
              <a:buFont typeface="Wingdings" charset="2"/>
              <a:buChar char=""/>
            </a:pPr>
            <a:r>
              <a:rPr lang="en-US" sz="2800" b="1" dirty="0">
                <a:solidFill>
                  <a:schemeClr val="bg1"/>
                </a:solidFill>
                <a:latin typeface="Liberation Serif" charset="0"/>
              </a:rPr>
              <a:t>H2: The time required by participants to develop gestures will be different for multi-touch and mid-air treatments.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724" y="2176832"/>
            <a:ext cx="1495385" cy="14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734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Hypothesis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12109" y="2546302"/>
            <a:ext cx="97819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2800"/>
              <a:buFont typeface="Wingdings" charset="2"/>
              <a:buChar char=""/>
            </a:pPr>
            <a:r>
              <a:rPr lang="en-US" sz="2800" b="1" dirty="0">
                <a:solidFill>
                  <a:schemeClr val="bg1"/>
                </a:solidFill>
                <a:latin typeface="Liberation Serif" charset="0"/>
              </a:rPr>
              <a:t>H3: Agreement rates will be higher for one-handed gestures in comparison to two-handed gestures.</a:t>
            </a:r>
          </a:p>
          <a:p>
            <a:pPr>
              <a:buSzPts val="2800"/>
            </a:pPr>
            <a:endParaRPr lang="en-US" sz="2800" b="1" dirty="0">
              <a:solidFill>
                <a:schemeClr val="bg1"/>
              </a:solidFill>
              <a:latin typeface="Liberation Serif" charset="0"/>
            </a:endParaRPr>
          </a:p>
          <a:p>
            <a:pPr>
              <a:buSzPts val="2800"/>
              <a:buFont typeface="Wingdings" charset="2"/>
              <a:buChar char=""/>
            </a:pPr>
            <a:r>
              <a:rPr lang="en-US" sz="2800" b="1" dirty="0">
                <a:solidFill>
                  <a:schemeClr val="bg1"/>
                </a:solidFill>
                <a:latin typeface="Liberation Serif" charset="0"/>
              </a:rPr>
              <a:t>H4: Legacy from the use of multi-touch will appear in the development of gestures for mid-Air interaction.</a:t>
            </a:r>
          </a:p>
        </p:txBody>
      </p:sp>
      <p:sp>
        <p:nvSpPr>
          <p:cNvPr id="8" name="Title 31"/>
          <p:cNvSpPr txBox="1">
            <a:spLocks/>
          </p:cNvSpPr>
          <p:nvPr/>
        </p:nvSpPr>
        <p:spPr>
          <a:xfrm>
            <a:off x="468767" y="0"/>
            <a:ext cx="4083304" cy="914096"/>
          </a:xfrm>
          <a:prstGeom prst="rect">
            <a:avLst/>
          </a:prstGeom>
        </p:spPr>
        <p:txBody>
          <a:bodyPr vert="horz" wrap="square" lIns="146304" tIns="420624" rIns="146304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425" y="3667999"/>
            <a:ext cx="1495385" cy="14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191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9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Unconstrained Gestures</a:t>
            </a:r>
          </a:p>
          <a:p>
            <a:pPr lvl="1"/>
            <a:r>
              <a:rPr lang="en-US" dirty="0"/>
              <a:t>Two hands = 22.3%</a:t>
            </a:r>
          </a:p>
          <a:p>
            <a:pPr lvl="1"/>
            <a:r>
              <a:rPr lang="en-US" dirty="0"/>
              <a:t>Right hand = 75.1% (preference more pronounce in MT treatment)</a:t>
            </a:r>
          </a:p>
          <a:p>
            <a:pPr lvl="1"/>
            <a:r>
              <a:rPr lang="en-US" dirty="0"/>
              <a:t>Left hand = 2.6%</a:t>
            </a:r>
          </a:p>
          <a:p>
            <a:r>
              <a:rPr lang="en-US" dirty="0"/>
              <a:t>Preferences</a:t>
            </a:r>
          </a:p>
          <a:p>
            <a:pPr lvl="1"/>
            <a:r>
              <a:rPr lang="en-US" dirty="0"/>
              <a:t>MT: 83.3% prefer one-handed gestures</a:t>
            </a:r>
          </a:p>
          <a:p>
            <a:pPr lvl="1"/>
            <a:r>
              <a:rPr lang="en-US" dirty="0"/>
              <a:t>MA: 56.7% prefer one-handed gestures</a:t>
            </a:r>
          </a:p>
          <a:p>
            <a:pPr lvl="1"/>
            <a:r>
              <a:rPr lang="en-US" dirty="0"/>
              <a:t>73.3% prefer the mid-air system – more “intuitive”, “immersive”, and “natural”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64" y="508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718457"/>
            <a:ext cx="10164837" cy="5322905"/>
          </a:xfrm>
        </p:spPr>
        <p:txBody>
          <a:bodyPr>
            <a:normAutofit/>
          </a:bodyPr>
          <a:lstStyle/>
          <a:p>
            <a:r>
              <a:rPr lang="en-US" sz="2800" dirty="0"/>
              <a:t>Born in Chile. Been living in Miami since 14 years of age</a:t>
            </a:r>
          </a:p>
          <a:p>
            <a:r>
              <a:rPr lang="en-US" sz="2800" dirty="0"/>
              <a:t>Graduated from Florida International University</a:t>
            </a:r>
          </a:p>
          <a:p>
            <a:pPr lvl="1"/>
            <a:r>
              <a:rPr lang="en-US" sz="2600" dirty="0"/>
              <a:t>Ph.D., M.S., B.S. in Computer Science</a:t>
            </a:r>
          </a:p>
          <a:p>
            <a:r>
              <a:rPr lang="en-US" sz="2800" dirty="0"/>
              <a:t>Published several publications and one book </a:t>
            </a:r>
          </a:p>
          <a:p>
            <a:r>
              <a:rPr lang="en-US" sz="2800" dirty="0"/>
              <a:t>Committed to Research, Teaching, and Service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21" y="0"/>
            <a:ext cx="2278879" cy="3574204"/>
          </a:xfrm>
          <a:prstGeom prst="rect">
            <a:avLst/>
          </a:prstGeom>
        </p:spPr>
      </p:pic>
      <p:pic>
        <p:nvPicPr>
          <p:cNvPr id="8" name="Picture 7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856A0848-FEBB-4BF4-B5DF-2C7F7B9D3A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4" y="3998654"/>
            <a:ext cx="2488684" cy="2808546"/>
          </a:xfrm>
          <a:prstGeom prst="rect">
            <a:avLst/>
          </a:prstGeom>
        </p:spPr>
      </p:pic>
      <p:pic>
        <p:nvPicPr>
          <p:cNvPr id="10" name="Picture 9" descr="A group of people in front of a mountain&#10;&#10;Description generated with very high confidence">
            <a:extLst>
              <a:ext uri="{FF2B5EF4-FFF2-40B4-BE49-F238E27FC236}">
                <a16:creationId xmlns:a16="http://schemas.microsoft.com/office/drawing/2014/main" id="{8D2307C4-AF6D-4C08-9AF9-E55BCEDF8F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98" y="4052497"/>
            <a:ext cx="3613090" cy="1806545"/>
          </a:xfrm>
          <a:prstGeom prst="rect">
            <a:avLst/>
          </a:prstGeom>
        </p:spPr>
      </p:pic>
      <p:pic>
        <p:nvPicPr>
          <p:cNvPr id="12" name="Picture 11" descr="A large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id="{C0800734-5457-445C-9C6D-CAE0882D09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28" y="3828001"/>
            <a:ext cx="4417290" cy="276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3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– Gesture 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35" y="1600200"/>
            <a:ext cx="8007531" cy="4566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35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Unconstrained Gesture Set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75" y="1533766"/>
            <a:ext cx="6361831" cy="4822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102" y="2279469"/>
            <a:ext cx="2344956" cy="106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102" y="3346949"/>
            <a:ext cx="2344956" cy="950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292" y="4285420"/>
            <a:ext cx="1320391" cy="1217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45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Gesture Agreement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Agreement Rate used by Wobbrock et al. (and other studies).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Screenshot 2017-03-19 10.47.3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51" y="2913214"/>
            <a:ext cx="6465701" cy="25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65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Gesture Agreement - MT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452" y="1600201"/>
            <a:ext cx="6601097" cy="460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447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Agreement - MA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98" y="1593573"/>
            <a:ext cx="6609805" cy="4632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672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Completion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Expectation: MT will require less time than MA</a:t>
            </a:r>
          </a:p>
          <a:p>
            <a:r>
              <a:rPr lang="en-US" dirty="0"/>
              <a:t>Normality test:</a:t>
            </a:r>
          </a:p>
          <a:p>
            <a:pPr lvl="1"/>
            <a:r>
              <a:rPr lang="en-US" dirty="0"/>
              <a:t>MT: p-value = 0.60</a:t>
            </a:r>
          </a:p>
          <a:p>
            <a:pPr lvl="1"/>
            <a:r>
              <a:rPr lang="en-US" dirty="0"/>
              <a:t>MA: p-value = 0.12</a:t>
            </a:r>
          </a:p>
          <a:p>
            <a:r>
              <a:rPr lang="en-US" dirty="0"/>
              <a:t>Paired t-test:</a:t>
            </a:r>
          </a:p>
          <a:p>
            <a:pPr lvl="1"/>
            <a:r>
              <a:rPr lang="en-US" dirty="0"/>
              <a:t>t-statistic = -0.8404, </a:t>
            </a:r>
            <a:r>
              <a:rPr lang="en-US" dirty="0" err="1"/>
              <a:t>df</a:t>
            </a:r>
            <a:r>
              <a:rPr lang="en-US" dirty="0"/>
              <a:t> = 29</a:t>
            </a:r>
          </a:p>
          <a:p>
            <a:pPr lvl="1"/>
            <a:r>
              <a:rPr lang="en-US" dirty="0"/>
              <a:t>P-value = 0.40</a:t>
            </a:r>
          </a:p>
          <a:p>
            <a:r>
              <a:rPr lang="en-US" dirty="0"/>
              <a:t>Avg. Time: MT = 282 seconds, MA = 296 seconds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6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Influence primary gestures because legacy bias</a:t>
            </a:r>
          </a:p>
          <a:p>
            <a:pPr lvl="1"/>
            <a:r>
              <a:rPr lang="en-US" dirty="0"/>
              <a:t>In particular, most users performed gestures adapted from MT during Mid-Air treatment (regardless of which one was first)</a:t>
            </a:r>
          </a:p>
          <a:p>
            <a:r>
              <a:rPr lang="en-US" dirty="0"/>
              <a:t>Negative influences of multiple devices</a:t>
            </a:r>
          </a:p>
          <a:p>
            <a:pPr lvl="1"/>
            <a:r>
              <a:rPr lang="en-US" dirty="0"/>
              <a:t>Concentrating on one device may yield better results for that specific medium. </a:t>
            </a:r>
          </a:p>
          <a:p>
            <a:r>
              <a:rPr lang="en-US" dirty="0"/>
              <a:t>Pseudo-space environment may have resulted in undue disorientation for the participants</a:t>
            </a:r>
          </a:p>
          <a:p>
            <a:pPr lvl="1"/>
            <a:r>
              <a:rPr lang="en-US" dirty="0"/>
              <a:t>For example, navigation in 3D environments is still a difficult task because the environment and user perception play an important role.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1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 Legacy Bias and Memorability </a:t>
            </a:r>
          </a:p>
          <a:p>
            <a:r>
              <a:rPr lang="en-US" dirty="0"/>
              <a:t>Create multiple gestures per referent in a team setting (to counter balanced Legacy Bias)</a:t>
            </a:r>
          </a:p>
          <a:p>
            <a:r>
              <a:rPr lang="en-US" dirty="0"/>
              <a:t>Elicit gestures from experts</a:t>
            </a:r>
          </a:p>
          <a:p>
            <a:pPr lvl="1"/>
            <a:r>
              <a:rPr lang="en-US" dirty="0"/>
              <a:t>Test Expert-Drive </a:t>
            </a:r>
            <a:r>
              <a:rPr lang="en-US" dirty="0" err="1"/>
              <a:t>vs</a:t>
            </a:r>
            <a:r>
              <a:rPr lang="en-US" dirty="0"/>
              <a:t> User-Driven Gesture Sets</a:t>
            </a:r>
          </a:p>
          <a:p>
            <a:r>
              <a:rPr lang="en-US" dirty="0"/>
              <a:t>Test current environment with real-time gesture-recognition for the gestures provided in this experiment (currently working on it)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27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Proposed gestures set and findings transfer to 7 DOF studies. </a:t>
            </a:r>
          </a:p>
          <a:p>
            <a:r>
              <a:rPr lang="en-US" dirty="0"/>
              <a:t>We found that unconstrained condition yielded a greater amount of one-handed gestures (more for MT display) </a:t>
            </a:r>
          </a:p>
          <a:p>
            <a:r>
              <a:rPr lang="en-US" dirty="0"/>
              <a:t>Agreement rates for one-handed and two-handed gestures were not significantly different. </a:t>
            </a:r>
          </a:p>
          <a:p>
            <a:r>
              <a:rPr lang="en-US" dirty="0"/>
              <a:t>Users transfer their MT experience to Mid-Air System.</a:t>
            </a:r>
          </a:p>
          <a:p>
            <a:r>
              <a:rPr lang="en-US" dirty="0"/>
              <a:t>Users preferred simple gestures for multi-touch, such as one- or two-finger gestures with one hand rather than complex one. (as already stated in other studies) </a:t>
            </a:r>
          </a:p>
          <a:p>
            <a:r>
              <a:rPr lang="en-US" dirty="0"/>
              <a:t>Our gesture-set provides a good approximation for large environments using the user-driven approach.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0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Legacy Bias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12111" y="2519286"/>
            <a:ext cx="97819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2800"/>
              <a:buFont typeface="Wingdings" charset="2"/>
              <a:buChar char=""/>
            </a:pPr>
            <a:r>
              <a:rPr lang="en-US" sz="2800" b="1" dirty="0">
                <a:solidFill>
                  <a:schemeClr val="bg1"/>
                </a:solidFill>
                <a:latin typeface="Liberation Serif" charset="0"/>
              </a:rPr>
              <a:t> Existing user knowledge about other devices/interaction/domains. </a:t>
            </a:r>
          </a:p>
          <a:p>
            <a:pPr>
              <a:buSzPts val="2800"/>
              <a:buFont typeface="Wingdings" charset="2"/>
              <a:buChar char=""/>
            </a:pPr>
            <a:r>
              <a:rPr lang="en-US" sz="2800" b="1" dirty="0">
                <a:solidFill>
                  <a:schemeClr val="bg1"/>
                </a:solidFill>
                <a:latin typeface="Liberation Serif" charset="0"/>
              </a:rPr>
              <a:t> Is it bad? Depends</a:t>
            </a:r>
          </a:p>
          <a:p>
            <a:pPr>
              <a:buSzPts val="2800"/>
              <a:buFont typeface="Wingdings" charset="2"/>
              <a:buChar char=""/>
            </a:pPr>
            <a:r>
              <a:rPr lang="en-US" sz="2800" b="1" dirty="0">
                <a:solidFill>
                  <a:schemeClr val="bg1"/>
                </a:solidFill>
                <a:latin typeface="Liberation Serif" charset="0"/>
              </a:rPr>
              <a:t> If needed, How do we minimize legacy bias?</a:t>
            </a:r>
          </a:p>
        </p:txBody>
      </p:sp>
    </p:spTree>
    <p:extLst>
      <p:ext uri="{BB962C8B-B14F-4D97-AF65-F5344CB8AC3E}">
        <p14:creationId xmlns:p14="http://schemas.microsoft.com/office/powerpoint/2010/main" val="453026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051951" y="0"/>
            <a:ext cx="7102895" cy="430887"/>
          </a:xfrm>
        </p:spPr>
        <p:txBody>
          <a:bodyPr/>
          <a:lstStyle/>
          <a:p>
            <a:pPr algn="r">
              <a:spcAft>
                <a:spcPts val="2400"/>
              </a:spcAft>
            </a:pPr>
            <a:r>
              <a:rPr lang="en-US" dirty="0"/>
              <a:t>Human-Centered Computing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23579" y="339408"/>
            <a:ext cx="2375877" cy="543739"/>
          </a:xfrm>
        </p:spPr>
        <p:txBody>
          <a:bodyPr/>
          <a:lstStyle/>
          <a:p>
            <a:r>
              <a:rPr lang="en-US" dirty="0"/>
              <a:t>HCC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55" y="893223"/>
            <a:ext cx="4567644" cy="1759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8" y="2059597"/>
            <a:ext cx="2972165" cy="2229124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idx="1"/>
          </p:nvPr>
        </p:nvSpPr>
        <p:spPr>
          <a:xfrm>
            <a:off x="4529117" y="2890246"/>
            <a:ext cx="3765804" cy="1239250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\</a:t>
            </a:r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/>
              <a:t>Vannevar</a:t>
            </a:r>
            <a:r>
              <a:rPr lang="en-US" dirty="0"/>
              <a:t> Bush</a:t>
            </a:r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endParaRPr lang="en-US" dirty="0"/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“As We May Think” 1945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idx="1"/>
          </p:nvPr>
        </p:nvSpPr>
        <p:spPr>
          <a:xfrm>
            <a:off x="473258" y="5179236"/>
            <a:ext cx="3252934" cy="774571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Ivan Sutherland</a:t>
            </a:r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br>
              <a:rPr lang="en-US" dirty="0"/>
            </a:br>
            <a:r>
              <a:rPr lang="en-US" dirty="0"/>
              <a:t>Sketchpad 1962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15" y="1351958"/>
            <a:ext cx="2552700" cy="3076575"/>
          </a:xfrm>
          <a:prstGeom prst="rect">
            <a:avLst/>
          </a:prstGeom>
        </p:spPr>
      </p:pic>
      <p:sp>
        <p:nvSpPr>
          <p:cNvPr id="23" name="Content Placeholder 9"/>
          <p:cNvSpPr>
            <a:spLocks noGrp="1"/>
          </p:cNvSpPr>
          <p:nvPr>
            <p:ph idx="1"/>
          </p:nvPr>
        </p:nvSpPr>
        <p:spPr>
          <a:xfrm>
            <a:off x="8939066" y="4681015"/>
            <a:ext cx="3252934" cy="1838452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Ivan Sutherland 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</a:pPr>
            <a:br>
              <a:rPr lang="en-US" dirty="0"/>
            </a:br>
            <a:r>
              <a:rPr lang="en-US" dirty="0"/>
              <a:t>Head Mounted Display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1967</a:t>
            </a:r>
          </a:p>
        </p:txBody>
      </p:sp>
    </p:spTree>
    <p:extLst>
      <p:ext uri="{BB962C8B-B14F-4D97-AF65-F5344CB8AC3E}">
        <p14:creationId xmlns:p14="http://schemas.microsoft.com/office/powerpoint/2010/main" val="2070339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2" grpId="0" build="p"/>
      <p:bldP spid="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150107" y="0"/>
            <a:ext cx="3823483" cy="10618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Reducing Legacy Bias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235" y="2199188"/>
            <a:ext cx="7854450" cy="51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How do we measure it?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79945222"/>
              </p:ext>
            </p:extLst>
          </p:nvPr>
        </p:nvGraphicFramePr>
        <p:xfrm>
          <a:off x="1724628" y="1203768"/>
          <a:ext cx="10205670" cy="5426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1" y="2035249"/>
            <a:ext cx="2205850" cy="16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85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9627" y="2405322"/>
            <a:ext cx="3714704" cy="4032884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b="1" dirty="0"/>
              <a:t>Why?</a:t>
            </a:r>
          </a:p>
          <a:p>
            <a:pPr lvl="1" algn="l">
              <a:lnSpc>
                <a:spcPct val="100000"/>
              </a:lnSpc>
            </a:pPr>
            <a:br>
              <a:rPr lang="en-US" dirty="0"/>
            </a:br>
            <a:r>
              <a:rPr lang="en-US" dirty="0"/>
              <a:t>• Improve user interaction</a:t>
            </a:r>
            <a:br>
              <a:rPr lang="en-US" dirty="0"/>
            </a:br>
            <a:r>
              <a:rPr lang="en-US" dirty="0"/>
              <a:t>• Domain-specific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0" y="2405322"/>
            <a:ext cx="3989607" cy="250366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2400"/>
              </a:spcAft>
              <a:buNone/>
            </a:pPr>
            <a:r>
              <a:rPr lang="en-US" b="1" dirty="0"/>
              <a:t>How ?</a:t>
            </a:r>
          </a:p>
          <a:p>
            <a:pPr lvl="1" algn="l">
              <a:lnSpc>
                <a:spcPct val="110000"/>
              </a:lnSpc>
            </a:pPr>
            <a:br>
              <a:rPr lang="en-US" dirty="0"/>
            </a:br>
            <a:r>
              <a:rPr lang="en-US" dirty="0"/>
              <a:t>• Template matching</a:t>
            </a:r>
            <a:br>
              <a:rPr lang="en-US" dirty="0"/>
            </a:br>
            <a:r>
              <a:rPr lang="en-US" dirty="0"/>
              <a:t>• Model-based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6873" y="0"/>
            <a:ext cx="2375877" cy="978729"/>
          </a:xfrm>
        </p:spPr>
        <p:txBody>
          <a:bodyPr>
            <a:normAutofit fontScale="90000"/>
          </a:bodyPr>
          <a:lstStyle/>
          <a:p>
            <a:r>
              <a:rPr lang="en-US" dirty="0"/>
              <a:t>Gesture</a:t>
            </a:r>
            <a:br>
              <a:rPr lang="en-US" dirty="0"/>
            </a:br>
            <a:r>
              <a:rPr lang="en-US" dirty="0"/>
              <a:t>Recognition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87086" y="3138992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1389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1389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073081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32</a:t>
            </a:fld>
            <a:endParaRPr lang="en-US"/>
          </a:p>
        </p:txBody>
      </p:sp>
      <p:sp>
        <p:nvSpPr>
          <p:cNvPr id="19" name="Content Placeholder 17"/>
          <p:cNvSpPr txBox="1">
            <a:spLocks/>
          </p:cNvSpPr>
          <p:nvPr/>
        </p:nvSpPr>
        <p:spPr>
          <a:xfrm>
            <a:off x="7988822" y="2405322"/>
            <a:ext cx="4095148" cy="243656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dirty="0"/>
              <a:t>Challenges ?</a:t>
            </a:r>
          </a:p>
          <a:p>
            <a:pPr lvl="1" algn="l">
              <a:lnSpc>
                <a:spcPct val="100000"/>
              </a:lnSpc>
            </a:pPr>
            <a:br>
              <a:rPr lang="en-US" dirty="0"/>
            </a:br>
            <a:r>
              <a:rPr lang="en-US" dirty="0"/>
              <a:t>• Prediction</a:t>
            </a:r>
            <a:br>
              <a:rPr lang="en-US" dirty="0"/>
            </a:br>
            <a:r>
              <a:rPr lang="en-US" dirty="0"/>
              <a:t>• Error correction</a:t>
            </a:r>
            <a:br>
              <a:rPr lang="en-US" dirty="0"/>
            </a:br>
            <a:r>
              <a:rPr lang="en-US" dirty="0"/>
              <a:t>• Context-Aware</a:t>
            </a:r>
            <a:br>
              <a:rPr lang="en-US" dirty="0"/>
            </a:br>
            <a:r>
              <a:rPr lang="en-US" dirty="0"/>
              <a:t>• Multi-Modal Gesture interaction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13" y="67931"/>
            <a:ext cx="3473374" cy="19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68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6873" y="0"/>
            <a:ext cx="2375877" cy="978729"/>
          </a:xfrm>
        </p:spPr>
        <p:txBody>
          <a:bodyPr>
            <a:normAutofit fontScale="90000"/>
          </a:bodyPr>
          <a:lstStyle/>
          <a:p>
            <a:r>
              <a:rPr lang="en-US" dirty="0"/>
              <a:t>Gesture</a:t>
            </a:r>
            <a:br>
              <a:rPr lang="en-US" dirty="0"/>
            </a:br>
            <a:r>
              <a:rPr lang="en-US" dirty="0"/>
              <a:t>Recognition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073081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33</a:t>
            </a:fld>
            <a:endParaRPr lang="en-US"/>
          </a:p>
        </p:txBody>
      </p:sp>
      <p:sp>
        <p:nvSpPr>
          <p:cNvPr id="16" name="Content Placeholder 9"/>
          <p:cNvSpPr>
            <a:spLocks noGrp="1"/>
          </p:cNvSpPr>
          <p:nvPr>
            <p:ph idx="1"/>
          </p:nvPr>
        </p:nvSpPr>
        <p:spPr>
          <a:xfrm>
            <a:off x="2882937" y="81722"/>
            <a:ext cx="8754265" cy="2522742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b="1" dirty="0">
                <a:solidFill>
                  <a:schemeClr val="tx2"/>
                </a:solidFill>
              </a:rPr>
              <a:t>CircGR: Interactive Multi-Touch Gesture Recognition using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Circular Measurements</a:t>
            </a:r>
            <a:br>
              <a:rPr lang="en-US" dirty="0">
                <a:solidFill>
                  <a:schemeClr val="tx2"/>
                </a:solidFill>
              </a:rPr>
            </a:br>
            <a:endParaRPr lang="en-US" sz="2000" dirty="0"/>
          </a:p>
        </p:txBody>
      </p:sp>
      <p:pic>
        <p:nvPicPr>
          <p:cNvPr id="2" name="Picture 1" descr="additional_gestu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08" y="1159425"/>
            <a:ext cx="7353504" cy="56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30042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9627" y="2264230"/>
            <a:ext cx="3714704" cy="3868156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dirty="0"/>
              <a:t>Is MT a Solve Problem?</a:t>
            </a:r>
            <a:br>
              <a:rPr lang="en-US" dirty="0"/>
            </a:br>
            <a:endParaRPr lang="en-US" dirty="0"/>
          </a:p>
          <a:p>
            <a:pPr lvl="1" algn="l"/>
            <a:br>
              <a:rPr lang="en-US" dirty="0"/>
            </a:br>
            <a:r>
              <a:rPr lang="en-US" dirty="0"/>
              <a:t>• Improve Recognition</a:t>
            </a:r>
            <a:br>
              <a:rPr lang="en-US" dirty="0"/>
            </a:br>
            <a:r>
              <a:rPr lang="en-US" dirty="0"/>
              <a:t>• Adaptive User Interfaces</a:t>
            </a:r>
            <a:br>
              <a:rPr lang="en-US" dirty="0"/>
            </a:br>
            <a:r>
              <a:rPr lang="en-US" dirty="0"/>
              <a:t>• Prediction</a:t>
            </a:r>
            <a:br>
              <a:rPr lang="en-US" dirty="0"/>
            </a:br>
            <a:r>
              <a:rPr lang="en-US" dirty="0"/>
              <a:t>• Context-Aware</a:t>
            </a:r>
            <a:br>
              <a:rPr lang="en-US" dirty="0"/>
            </a:br>
            <a:r>
              <a:rPr lang="en-US" dirty="0"/>
              <a:t>• User Intent</a:t>
            </a:r>
            <a:br>
              <a:rPr lang="en-US" dirty="0"/>
            </a:br>
            <a:r>
              <a:rPr lang="en-US" dirty="0"/>
              <a:t>• Multi-modal gesture recognition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0" y="2192407"/>
            <a:ext cx="7625972" cy="3459682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dirty="0"/>
              <a:t>Contributions</a:t>
            </a:r>
          </a:p>
          <a:p>
            <a:pPr lvl="1" algn="l"/>
            <a:br>
              <a:rPr lang="en-US" dirty="0"/>
            </a:br>
            <a:br>
              <a:rPr lang="en-US" dirty="0"/>
            </a:br>
            <a:r>
              <a:rPr lang="en-US" dirty="0"/>
              <a:t>• CircGR is an interactive template-based recognition algorithm</a:t>
            </a:r>
            <a:br>
              <a:rPr lang="en-US" dirty="0"/>
            </a:br>
            <a:r>
              <a:rPr lang="en-US" dirty="0"/>
              <a:t>• Circular measurements focuses on non-symbolic gestures </a:t>
            </a:r>
            <a:br>
              <a:rPr lang="en-US" dirty="0"/>
            </a:br>
            <a:r>
              <a:rPr lang="en-US" dirty="0"/>
              <a:t>• Requires as little as 1 example per template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6873" y="0"/>
            <a:ext cx="2375877" cy="978729"/>
          </a:xfrm>
        </p:spPr>
        <p:txBody>
          <a:bodyPr>
            <a:normAutofit fontScale="90000"/>
          </a:bodyPr>
          <a:lstStyle/>
          <a:p>
            <a:r>
              <a:rPr lang="en-US" dirty="0"/>
              <a:t>Gesture</a:t>
            </a:r>
            <a:br>
              <a:rPr lang="en-US" dirty="0"/>
            </a:br>
            <a:r>
              <a:rPr lang="en-US" dirty="0"/>
              <a:t>Recognition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87085" y="3138991"/>
            <a:ext cx="740751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1389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073081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34</a:t>
            </a:fld>
            <a:endParaRPr lang="en-US"/>
          </a:p>
        </p:txBody>
      </p:sp>
      <p:sp>
        <p:nvSpPr>
          <p:cNvPr id="16" name="Content Placeholder 9"/>
          <p:cNvSpPr>
            <a:spLocks noGrp="1"/>
          </p:cNvSpPr>
          <p:nvPr>
            <p:ph idx="1"/>
          </p:nvPr>
        </p:nvSpPr>
        <p:spPr>
          <a:xfrm>
            <a:off x="2882937" y="81722"/>
            <a:ext cx="8754265" cy="2522742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b="1" dirty="0">
                <a:solidFill>
                  <a:schemeClr val="tx2"/>
                </a:solidFill>
              </a:rPr>
              <a:t>CircGR: Interactive Multi-Touch Gesture Recognition using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Circular Measurements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Ruben </a:t>
            </a:r>
            <a:r>
              <a:rPr lang="en-US" sz="1800" dirty="0" err="1">
                <a:solidFill>
                  <a:schemeClr val="tx1"/>
                </a:solidFill>
              </a:rPr>
              <a:t>Balcazar</a:t>
            </a:r>
            <a:r>
              <a:rPr lang="en-US" sz="1800" dirty="0">
                <a:solidFill>
                  <a:schemeClr val="tx1"/>
                </a:solidFill>
              </a:rPr>
              <a:t>, Francisco R. Ortega, Katherine </a:t>
            </a:r>
            <a:r>
              <a:rPr lang="en-US" sz="1800" dirty="0" err="1">
                <a:solidFill>
                  <a:schemeClr val="tx1"/>
                </a:solidFill>
              </a:rPr>
              <a:t>Tarre</a:t>
            </a:r>
            <a:r>
              <a:rPr lang="en-US" sz="1800" dirty="0">
                <a:solidFill>
                  <a:schemeClr val="tx1"/>
                </a:solidFill>
              </a:rPr>
              <a:t>, Armando Barreto, Mark Weiss, and Naphtali D. Rishe  (ACM ISS 2017)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2" name="Picture 1" descr="additional_gesture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39" y="4455928"/>
            <a:ext cx="3099660" cy="24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21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73D6-8FFD-4674-B329-C32D7E26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and Points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32AAC7-EEBF-4FF8-A31C-8118044FF619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  <p:pic>
        <p:nvPicPr>
          <p:cNvPr id="8" name="Picture 7" descr="trace_euclide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78" y="1480917"/>
            <a:ext cx="55054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4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73D6-8FFD-4674-B329-C32D7E26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32AAC7-EEBF-4FF8-A31C-8118044FF619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  <p:pic>
        <p:nvPicPr>
          <p:cNvPr id="3" name="Picture 2" descr="trace_v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62" y="0"/>
            <a:ext cx="8122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5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shot 2018-02-13 23.10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69" y="2071147"/>
            <a:ext cx="3542407" cy="3542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and Spatial Angle Generation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31772C-2C8F-41A5-B689-60D538172349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  <p:pic>
        <p:nvPicPr>
          <p:cNvPr id="6" name="Picture 5" descr="resampled_tra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10" y="1551994"/>
            <a:ext cx="2859061" cy="4802112"/>
          </a:xfrm>
          <a:prstGeom prst="rect">
            <a:avLst/>
          </a:prstGeom>
        </p:spPr>
      </p:pic>
      <p:pic>
        <p:nvPicPr>
          <p:cNvPr id="9" name="Picture 8" descr="spatial_observations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42" y="1579955"/>
            <a:ext cx="3190818" cy="4800600"/>
          </a:xfrm>
          <a:prstGeom prst="rect">
            <a:avLst/>
          </a:prstGeom>
        </p:spPr>
      </p:pic>
      <p:pic>
        <p:nvPicPr>
          <p:cNvPr id="10" name="Picture 9" descr="input_trac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2" y="1471371"/>
            <a:ext cx="293214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0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020" y="1369383"/>
            <a:ext cx="3881937" cy="5064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Resultant Vector R</a:t>
            </a:r>
          </a:p>
          <a:p>
            <a:r>
              <a:rPr lang="en-US" sz="2400" dirty="0"/>
              <a:t>Average of a set of N angles </a:t>
            </a:r>
            <a:r>
              <a:rPr lang="el-GR" sz="2400" b="1" dirty="0"/>
              <a:t>α</a:t>
            </a:r>
            <a:r>
              <a:rPr lang="en-US" sz="2400" b="1" baseline="-25000" dirty="0" err="1"/>
              <a:t>i</a:t>
            </a:r>
            <a:endParaRPr lang="en-US" sz="2400" baseline="-25000" dirty="0"/>
          </a:p>
          <a:p>
            <a:r>
              <a:rPr lang="en-US" sz="2400" dirty="0"/>
              <a:t>R is not a unit vector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78" y="1460443"/>
            <a:ext cx="3030047" cy="3169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464B5F-F257-490E-ABAA-86C77BD3D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18" y="1661223"/>
            <a:ext cx="3039513" cy="2707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E20CE2-5E88-4748-8784-B03A761803FA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25216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Circular distance </a:t>
            </a:r>
            <a:r>
              <a:rPr lang="en-US" sz="2800" b="1" dirty="0"/>
              <a:t>d</a:t>
            </a:r>
            <a:r>
              <a:rPr lang="en-US" sz="2800" dirty="0"/>
              <a:t> between two angles, </a:t>
            </a:r>
            <a:r>
              <a:rPr lang="el-GR" sz="2800" dirty="0"/>
              <a:t>α</a:t>
            </a:r>
            <a:r>
              <a:rPr lang="en-US" sz="2800" dirty="0"/>
              <a:t> and </a:t>
            </a:r>
            <a:r>
              <a:rPr lang="el-GR" sz="2800" dirty="0"/>
              <a:t>β</a:t>
            </a:r>
            <a:r>
              <a:rPr lang="en-US" sz="2800" dirty="0"/>
              <a:t>, is the length of the smallest arc between them.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17" y="3014535"/>
            <a:ext cx="3364595" cy="32244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F9BE4-3B6F-443F-AC96-BCAB6127943E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248731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603398" y="0"/>
            <a:ext cx="3551448" cy="424732"/>
          </a:xfrm>
        </p:spPr>
        <p:txBody>
          <a:bodyPr/>
          <a:lstStyle/>
          <a:p>
            <a:pPr algn="r">
              <a:spcAft>
                <a:spcPts val="2400"/>
              </a:spcAft>
            </a:pPr>
            <a:r>
              <a:rPr lang="en-US" dirty="0"/>
              <a:t>Human-Centered Computing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/>
          <a:lstStyle/>
          <a:p>
            <a:r>
              <a:rPr lang="en-US" dirty="0"/>
              <a:t>HCC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/>
          </a:p>
        </p:txBody>
      </p:sp>
      <p:sp>
        <p:nvSpPr>
          <p:cNvPr id="19" name="Content Placeholder 9"/>
          <p:cNvSpPr>
            <a:spLocks noGrp="1"/>
          </p:cNvSpPr>
          <p:nvPr>
            <p:ph idx="1"/>
          </p:nvPr>
        </p:nvSpPr>
        <p:spPr>
          <a:xfrm>
            <a:off x="4837594" y="3599758"/>
            <a:ext cx="3765804" cy="1272143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Douglas Engelbart </a:t>
            </a:r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br>
              <a:rPr lang="en-US" dirty="0"/>
            </a:br>
            <a:r>
              <a:rPr lang="en-US" dirty="0"/>
              <a:t>The Mother of all Demos</a:t>
            </a:r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br>
              <a:rPr lang="en-US" dirty="0"/>
            </a:br>
            <a:r>
              <a:rPr lang="en-US" dirty="0"/>
              <a:t>1968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idx="1"/>
          </p:nvPr>
        </p:nvSpPr>
        <p:spPr>
          <a:xfrm>
            <a:off x="602089" y="4445076"/>
            <a:ext cx="3252934" cy="2174955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Alan Kay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Alto / Star (Xerox </a:t>
            </a:r>
            <a:r>
              <a:rPr lang="en-US" dirty="0" err="1"/>
              <a:t>Parc</a:t>
            </a:r>
            <a:r>
              <a:rPr lang="en-US" dirty="0"/>
              <a:t>)</a:t>
            </a:r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</a:pPr>
            <a:endParaRPr lang="en-US" dirty="0"/>
          </a:p>
          <a:p>
            <a:pPr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1973</a:t>
            </a:r>
          </a:p>
        </p:txBody>
      </p:sp>
      <p:sp>
        <p:nvSpPr>
          <p:cNvPr id="23" name="Content Placeholder 9"/>
          <p:cNvSpPr>
            <a:spLocks noGrp="1"/>
          </p:cNvSpPr>
          <p:nvPr>
            <p:ph idx="1"/>
          </p:nvPr>
        </p:nvSpPr>
        <p:spPr>
          <a:xfrm>
            <a:off x="8997210" y="4787532"/>
            <a:ext cx="3252934" cy="902811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Apple Macintosh</a:t>
            </a:r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endParaRPr lang="en-US" dirty="0"/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1984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1" y="1936621"/>
            <a:ext cx="2995271" cy="2180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34" y="212366"/>
            <a:ext cx="4516538" cy="301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040" y="2104296"/>
            <a:ext cx="2615275" cy="223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8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2" grpId="0" build="p"/>
      <p:bldP spid="2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Circular distance </a:t>
            </a:r>
            <a:r>
              <a:rPr lang="en-US" sz="2800" b="1" dirty="0"/>
              <a:t>d</a:t>
            </a:r>
            <a:r>
              <a:rPr lang="en-US" sz="2800" dirty="0"/>
              <a:t> between two angles, </a:t>
            </a:r>
            <a:r>
              <a:rPr lang="el-GR" sz="2800" dirty="0"/>
              <a:t>α</a:t>
            </a:r>
            <a:r>
              <a:rPr lang="en-US" sz="2800" dirty="0"/>
              <a:t> and </a:t>
            </a:r>
            <a:r>
              <a:rPr lang="el-GR" sz="2800" dirty="0"/>
              <a:t>β</a:t>
            </a:r>
            <a:r>
              <a:rPr lang="en-US" sz="2800" dirty="0"/>
              <a:t>, is the length of the smallest arc between them.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17" y="3014535"/>
            <a:ext cx="3364595" cy="3224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435" y="4140962"/>
            <a:ext cx="2876550" cy="485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AF9BE4-3B6F-443F-AC96-BCAB6127943E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115531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Angles Generation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55" y="2274418"/>
            <a:ext cx="3412247" cy="38176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6D48CA-F267-43DE-9C8A-BFF4FF5CE8D6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739046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3855"/>
            <a:ext cx="4508124" cy="388077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Each all angles generated are assigned 3 labels </a:t>
            </a:r>
          </a:p>
          <a:p>
            <a:pPr lvl="1"/>
            <a:r>
              <a:rPr lang="en-US" sz="2000" dirty="0"/>
              <a:t>Propagation</a:t>
            </a:r>
          </a:p>
          <a:p>
            <a:pPr lvl="1"/>
            <a:r>
              <a:rPr lang="en-US" sz="2000" dirty="0"/>
              <a:t>Centripetal</a:t>
            </a:r>
          </a:p>
          <a:p>
            <a:pPr lvl="1"/>
            <a:r>
              <a:rPr lang="en-US" sz="2000" dirty="0"/>
              <a:t>Clock</a:t>
            </a:r>
          </a:p>
          <a:p>
            <a:r>
              <a:rPr lang="en-US" sz="2400" dirty="0"/>
              <a:t>Position of </a:t>
            </a:r>
            <a:r>
              <a:rPr lang="en-US" sz="2400" b="1" dirty="0"/>
              <a:t>α</a:t>
            </a:r>
            <a:r>
              <a:rPr lang="en-US" sz="2400" b="1" baseline="-25000" dirty="0" err="1"/>
              <a:t>i</a:t>
            </a:r>
            <a:r>
              <a:rPr lang="en-US" sz="2400" b="1" baseline="30000" dirty="0" err="1"/>
              <a:t>S</a:t>
            </a:r>
            <a:r>
              <a:rPr lang="en-US" sz="2400" dirty="0"/>
              <a:t> on a sector determine Propagation label</a:t>
            </a:r>
          </a:p>
          <a:p>
            <a:r>
              <a:rPr lang="en-US" sz="2400" dirty="0"/>
              <a:t>Directional Margin </a:t>
            </a:r>
            <a:r>
              <a:rPr lang="el-GR" sz="2400" b="1" dirty="0"/>
              <a:t>θ</a:t>
            </a:r>
            <a:r>
              <a:rPr lang="en-US" sz="2400" b="1" dirty="0"/>
              <a:t> </a:t>
            </a:r>
            <a:r>
              <a:rPr lang="en-US" sz="2400" dirty="0"/>
              <a:t>provides a buffer for 4 cardinal sectors (U,D,L,R)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58" y="1171724"/>
            <a:ext cx="4903280" cy="451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FF3A8-0494-48BC-B438-CB2D0282B868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1970096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C73D6-8FFD-4674-B329-C32D7E26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85EBB-D9C8-43D4-8335-3F6DADFAA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7837"/>
            <a:ext cx="8596668" cy="582611"/>
          </a:xfrm>
        </p:spPr>
        <p:txBody>
          <a:bodyPr/>
          <a:lstStyle/>
          <a:p>
            <a:r>
              <a:rPr lang="en-US" sz="2400" dirty="0"/>
              <a:t>ACC=99% and MCC = 0.86 for the first window (64 points)</a:t>
            </a:r>
            <a:endParaRPr lang="en-US" sz="2200" dirty="0"/>
          </a:p>
          <a:p>
            <a:endParaRPr lang="en-US" dirty="0"/>
          </a:p>
        </p:txBody>
      </p:sp>
      <p:pic>
        <p:nvPicPr>
          <p:cNvPr id="4" name="Picture 2" descr="gesture_illustration_bigger_font_final-eps-converted-to.pdf">
            <a:extLst>
              <a:ext uri="{FF2B5EF4-FFF2-40B4-BE49-F238E27FC236}">
                <a16:creationId xmlns:a16="http://schemas.microsoft.com/office/drawing/2014/main" id="{50F4539B-A1DE-4A65-8468-2B26DDA3F5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5" y="2072640"/>
            <a:ext cx="9436609" cy="310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32AAC7-EEBF-4FF8-A31C-8118044FF619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C73D6-8FFD-4674-B329-C32D7E26AF2B}"/>
              </a:ext>
            </a:extLst>
          </p:cNvPr>
          <p:cNvSpPr txBox="1">
            <a:spLocks/>
          </p:cNvSpPr>
          <p:nvPr/>
        </p:nvSpPr>
        <p:spPr>
          <a:xfrm rot="20124519">
            <a:off x="5688389" y="5786872"/>
            <a:ext cx="2355609" cy="608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512477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C24B-AA3E-47B9-AEE2-C8E0BA06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Evaluation Results and Running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33429-ACF2-4B80-AB60-03FE988E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68" y="2393792"/>
            <a:ext cx="7772400" cy="2105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6F495-635F-4CEF-B9BF-FA7DFC256579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C73D6-8FFD-4674-B329-C32D7E26AF2B}"/>
              </a:ext>
            </a:extLst>
          </p:cNvPr>
          <p:cNvSpPr txBox="1">
            <a:spLocks/>
          </p:cNvSpPr>
          <p:nvPr/>
        </p:nvSpPr>
        <p:spPr>
          <a:xfrm rot="20124519">
            <a:off x="5688389" y="5786872"/>
            <a:ext cx="2355609" cy="608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131164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7624294" cy="4776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0DA018-4099-485E-AE29-6B9CD002F00A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C73D6-8FFD-4674-B329-C32D7E26AF2B}"/>
              </a:ext>
            </a:extLst>
          </p:cNvPr>
          <p:cNvSpPr txBox="1">
            <a:spLocks/>
          </p:cNvSpPr>
          <p:nvPr/>
        </p:nvSpPr>
        <p:spPr>
          <a:xfrm rot="20124519">
            <a:off x="9115657" y="462536"/>
            <a:ext cx="2355609" cy="608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Contribution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Set</a:t>
            </a:r>
          </a:p>
        </p:txBody>
      </p:sp>
    </p:spTree>
    <p:extLst>
      <p:ext uri="{BB962C8B-B14F-4D97-AF65-F5344CB8AC3E}">
        <p14:creationId xmlns:p14="http://schemas.microsoft.com/office/powerpoint/2010/main" val="1057962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64FCF2-523A-4EE4-B23D-9D9772774E41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  <p:grpSp>
        <p:nvGrpSpPr>
          <p:cNvPr id="6" name="Shape 430"/>
          <p:cNvGrpSpPr/>
          <p:nvPr/>
        </p:nvGrpSpPr>
        <p:grpSpPr>
          <a:xfrm>
            <a:off x="117351" y="2649000"/>
            <a:ext cx="3392468" cy="1719557"/>
            <a:chOff x="88015" y="1986800"/>
            <a:chExt cx="3187623" cy="1289700"/>
          </a:xfrm>
        </p:grpSpPr>
        <p:sp>
          <p:nvSpPr>
            <p:cNvPr id="7" name="Shape 431"/>
            <p:cNvSpPr txBox="1"/>
            <p:nvPr/>
          </p:nvSpPr>
          <p:spPr>
            <a:xfrm>
              <a:off x="88015" y="1986800"/>
              <a:ext cx="2601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marL="0" lvl="0" indent="-95250" rtl="0">
                <a:spcBef>
                  <a:spcPts val="0"/>
                </a:spcBef>
                <a:buSzPts val="1500"/>
                <a:buNone/>
              </a:pPr>
              <a:r>
                <a:rPr lang="en-US" sz="2600" b="1" dirty="0">
                  <a:solidFill>
                    <a:srgbClr val="000000"/>
                  </a:solidFill>
                </a:rPr>
                <a:t>New input 2D traces are resampled</a:t>
              </a:r>
            </a:p>
          </p:txBody>
        </p:sp>
        <p:cxnSp>
          <p:nvCxnSpPr>
            <p:cNvPr id="8" name="Shape 432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F63D49"/>
              </a:solidFill>
              <a:prstDash val="solid"/>
              <a:round/>
              <a:headEnd type="none" w="med" len="med"/>
              <a:tailEnd type="oval" w="lg" len="lg"/>
            </a:ln>
          </p:spPr>
        </p:cxnSp>
      </p:grpSp>
      <p:grpSp>
        <p:nvGrpSpPr>
          <p:cNvPr id="9" name="Shape 433"/>
          <p:cNvGrpSpPr/>
          <p:nvPr/>
        </p:nvGrpSpPr>
        <p:grpSpPr>
          <a:xfrm>
            <a:off x="5572367" y="1448402"/>
            <a:ext cx="4814080" cy="1719557"/>
            <a:chOff x="5209838" y="1060350"/>
            <a:chExt cx="3610650" cy="1289700"/>
          </a:xfrm>
        </p:grpSpPr>
        <p:sp>
          <p:nvSpPr>
            <p:cNvPr id="10" name="Shape 434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marL="0" lvl="0" indent="-95250">
                <a:spcBef>
                  <a:spcPts val="0"/>
                </a:spcBef>
                <a:spcAft>
                  <a:spcPts val="2100"/>
                </a:spcAft>
                <a:buSzPts val="1500"/>
                <a:buNone/>
              </a:pPr>
              <a:r>
                <a:rPr lang="en-US" sz="2600" b="1" dirty="0">
                  <a:solidFill>
                    <a:srgbClr val="000000"/>
                  </a:solidFill>
                </a:rPr>
                <a:t>Classification via Template Comparison</a:t>
              </a:r>
            </a:p>
          </p:txBody>
        </p:sp>
        <p:cxnSp>
          <p:nvCxnSpPr>
            <p:cNvPr id="11" name="Shape 435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A52714"/>
              </a:solidFill>
              <a:prstDash val="solid"/>
              <a:round/>
              <a:headEnd type="none" w="med" len="med"/>
              <a:tailEnd type="oval" w="lg" len="lg"/>
            </a:ln>
          </p:spPr>
        </p:cxnSp>
      </p:grpSp>
      <p:grpSp>
        <p:nvGrpSpPr>
          <p:cNvPr id="12" name="Shape 436"/>
          <p:cNvGrpSpPr/>
          <p:nvPr/>
        </p:nvGrpSpPr>
        <p:grpSpPr>
          <a:xfrm>
            <a:off x="5433822" y="4096439"/>
            <a:ext cx="4814080" cy="1719557"/>
            <a:chOff x="5209838" y="3020450"/>
            <a:chExt cx="3610650" cy="1289700"/>
          </a:xfrm>
        </p:grpSpPr>
        <p:sp>
          <p:nvSpPr>
            <p:cNvPr id="13" name="Shape 43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marL="0" lvl="0" indent="-95250">
                <a:spcBef>
                  <a:spcPts val="0"/>
                </a:spcBef>
                <a:spcAft>
                  <a:spcPts val="2100"/>
                </a:spcAft>
                <a:buSzPts val="1500"/>
                <a:buNone/>
              </a:pPr>
              <a:r>
                <a:rPr lang="en-US" sz="2600" b="1" dirty="0">
                  <a:solidFill>
                    <a:srgbClr val="000000"/>
                  </a:solidFill>
                </a:rPr>
                <a:t>Angles are generated and labeled</a:t>
              </a:r>
            </a:p>
          </p:txBody>
        </p:sp>
        <p:cxnSp>
          <p:nvCxnSpPr>
            <p:cNvPr id="14" name="Shape 43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D32F2F"/>
              </a:solidFill>
              <a:prstDash val="solid"/>
              <a:round/>
              <a:headEnd type="none" w="med" len="med"/>
              <a:tailEnd type="oval" w="lg" len="lg"/>
            </a:ln>
          </p:spPr>
        </p:cxnSp>
      </p:grpSp>
      <p:grpSp>
        <p:nvGrpSpPr>
          <p:cNvPr id="15" name="Shape 439"/>
          <p:cNvGrpSpPr/>
          <p:nvPr/>
        </p:nvGrpSpPr>
        <p:grpSpPr>
          <a:xfrm>
            <a:off x="2787558" y="971262"/>
            <a:ext cx="5086319" cy="5054003"/>
            <a:chOff x="2662213" y="676344"/>
            <a:chExt cx="3814835" cy="3790597"/>
          </a:xfrm>
        </p:grpSpPr>
        <p:sp>
          <p:nvSpPr>
            <p:cNvPr id="16" name="Shape 440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41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42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443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9" name="Shape 444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EF5350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445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EF5350"/>
              </a:solidFill>
              <a:ln>
                <a:noFill/>
              </a:ln>
            </p:spPr>
            <p:txBody>
              <a:bodyPr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" name="Shape 446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7" name="Shape 44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A5271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8" name="Shape 44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A52714"/>
              </a:solidFill>
              <a:ln>
                <a:noFill/>
              </a:ln>
            </p:spPr>
            <p:txBody>
              <a:bodyPr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1" name="Shape 449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5" name="Shape 450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D32F2F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" name="Shape 451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D32F2F"/>
              </a:solidFill>
              <a:ln>
                <a:noFill/>
              </a:ln>
            </p:spPr>
            <p:txBody>
              <a:bodyPr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2" name="Shape 452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-US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</a:p>
          </p:txBody>
        </p:sp>
        <p:sp>
          <p:nvSpPr>
            <p:cNvPr id="23" name="Shape 453"/>
            <p:cNvSpPr txBox="1"/>
            <p:nvPr/>
          </p:nvSpPr>
          <p:spPr>
            <a:xfrm>
              <a:off x="3351136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-US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</a:p>
          </p:txBody>
        </p:sp>
        <p:sp>
          <p:nvSpPr>
            <p:cNvPr id="24" name="Shape 454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-US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940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CircGR gesture consist of two sets of </a:t>
            </a:r>
            <a:r>
              <a:rPr lang="en-US" sz="2800" i="1" dirty="0"/>
              <a:t>n</a:t>
            </a:r>
            <a:r>
              <a:rPr lang="en-US" sz="2800" dirty="0"/>
              <a:t> angles:</a:t>
            </a:r>
            <a:br>
              <a:rPr lang="en-US" sz="2800" dirty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Spatial Angles (S)</a:t>
            </a:r>
          </a:p>
          <a:p>
            <a:pPr lvl="1"/>
            <a:r>
              <a:rPr lang="en-US" sz="2400" dirty="0"/>
              <a:t> S = {α</a:t>
            </a:r>
            <a:r>
              <a:rPr lang="en-US" sz="2400" baseline="-25000" dirty="0" err="1"/>
              <a:t>i</a:t>
            </a:r>
            <a:r>
              <a:rPr lang="en-US" sz="2400" baseline="30000" dirty="0" err="1"/>
              <a:t>S</a:t>
            </a:r>
            <a:r>
              <a:rPr lang="en-US" sz="2400" baseline="30000" dirty="0"/>
              <a:t> </a:t>
            </a:r>
            <a:r>
              <a:rPr lang="en-US" sz="2400" dirty="0"/>
              <a:t>| </a:t>
            </a:r>
            <a:r>
              <a:rPr lang="en-US" sz="2400" dirty="0" err="1"/>
              <a:t>i</a:t>
            </a:r>
            <a:r>
              <a:rPr lang="en-US" sz="2400" dirty="0"/>
              <a:t> = 1..n}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Temporal Angles (T)</a:t>
            </a:r>
          </a:p>
          <a:p>
            <a:pPr lvl="1"/>
            <a:r>
              <a:rPr lang="en-US" sz="2400" dirty="0"/>
              <a:t> T = {α</a:t>
            </a:r>
            <a:r>
              <a:rPr lang="en-US" sz="2400" baseline="-25000" dirty="0" err="1"/>
              <a:t>i</a:t>
            </a:r>
            <a:r>
              <a:rPr lang="en-US" sz="2400" baseline="30000" dirty="0" err="1"/>
              <a:t>T</a:t>
            </a:r>
            <a:r>
              <a:rPr lang="en-US" sz="2400" baseline="30000" dirty="0"/>
              <a:t> </a:t>
            </a:r>
            <a:r>
              <a:rPr lang="en-US" sz="2400" dirty="0"/>
              <a:t>| </a:t>
            </a:r>
            <a:r>
              <a:rPr lang="en-US" sz="2400" dirty="0" err="1"/>
              <a:t>i</a:t>
            </a:r>
            <a:r>
              <a:rPr lang="en-US" sz="2400" dirty="0"/>
              <a:t> = 1..n}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7968" y="5404519"/>
            <a:ext cx="891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Spatial angles are derived from the position (</a:t>
            </a:r>
            <a:r>
              <a:rPr lang="en-US" sz="2400" dirty="0" err="1"/>
              <a:t>x,y</a:t>
            </a:r>
            <a:r>
              <a:rPr lang="en-US" sz="2400" dirty="0"/>
              <a:t>) input points</a:t>
            </a:r>
          </a:p>
          <a:p>
            <a:r>
              <a:rPr lang="en-US" sz="2400" dirty="0"/>
              <a:t>while temporal angles are derived from their timestamp.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85CC6-091B-45F6-A258-81B237FA904A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697852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and Spatial Angle Generation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52952" y="3123188"/>
            <a:ext cx="3472969" cy="1330289"/>
          </a:xfrm>
        </p:spPr>
      </p:pic>
      <p:sp>
        <p:nvSpPr>
          <p:cNvPr id="3" name="TextBox 2"/>
          <p:cNvSpPr txBox="1"/>
          <p:nvPr/>
        </p:nvSpPr>
        <p:spPr>
          <a:xfrm>
            <a:off x="838200" y="5907696"/>
            <a:ext cx="654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Traces with very small or no movements are treated as </a:t>
            </a:r>
            <a:r>
              <a:rPr lang="en-US" b="1" dirty="0"/>
              <a:t>anchors</a:t>
            </a:r>
            <a:r>
              <a:rPr lang="en-US" dirty="0"/>
              <a:t> and don’t contribute angles.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067544"/>
            <a:ext cx="4884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Resampling generates fixed number of interpolated points for each trace.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Spatial angle α</a:t>
            </a:r>
            <a:r>
              <a:rPr lang="en-US" sz="2400" baseline="-25000" dirty="0" err="1"/>
              <a:t>i</a:t>
            </a:r>
            <a:r>
              <a:rPr lang="en-US" sz="2400" baseline="30000" dirty="0" err="1"/>
              <a:t>S</a:t>
            </a:r>
            <a:r>
              <a:rPr lang="en-US" sz="2400" baseline="30000" dirty="0"/>
              <a:t> </a:t>
            </a:r>
            <a:r>
              <a:rPr lang="en-US" sz="2400" dirty="0"/>
              <a:t>is calculated from points p</a:t>
            </a:r>
            <a:r>
              <a:rPr lang="en-US" sz="2400" baseline="-25000" dirty="0"/>
              <a:t>i</a:t>
            </a:r>
            <a:r>
              <a:rPr lang="en-US" sz="2400" dirty="0"/>
              <a:t> and p</a:t>
            </a:r>
            <a:r>
              <a:rPr lang="en-US" sz="2400" baseline="-25000" dirty="0"/>
              <a:t>i-1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4411360"/>
                <a:ext cx="4764356" cy="868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+=2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11360"/>
                <a:ext cx="4764356" cy="868058"/>
              </a:xfrm>
              <a:prstGeom prst="rect">
                <a:avLst/>
              </a:prstGeom>
              <a:blipFill>
                <a:blip r:embed="rId3"/>
                <a:stretch>
                  <a:fillRect l="-1280" b="-10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931772C-2C8F-41A5-B689-60D538172349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1404569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Angles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4452"/>
            <a:ext cx="8596668" cy="3880773"/>
          </a:xfrm>
        </p:spPr>
        <p:txBody>
          <a:bodyPr/>
          <a:lstStyle/>
          <a:p>
            <a:r>
              <a:rPr lang="en-US" dirty="0"/>
              <a:t>The total duration of the gesture,</a:t>
            </a:r>
            <a:r>
              <a:rPr lang="el-GR" dirty="0"/>
              <a:t> </a:t>
            </a:r>
            <a:r>
              <a:rPr lang="el-GR" b="1" dirty="0"/>
              <a:t>Δ</a:t>
            </a:r>
            <a:r>
              <a:rPr lang="en-US" b="1" dirty="0"/>
              <a:t>G</a:t>
            </a:r>
            <a:r>
              <a:rPr lang="en-US" dirty="0"/>
              <a:t>, starting at time </a:t>
            </a:r>
            <a:r>
              <a:rPr lang="en-US" b="1" dirty="0"/>
              <a:t>t</a:t>
            </a:r>
            <a:r>
              <a:rPr lang="en-US" b="1" baseline="-25000" dirty="0"/>
              <a:t>s</a:t>
            </a:r>
            <a:r>
              <a:rPr lang="en-US" dirty="0"/>
              <a:t> is wrapped around a circular interval</a:t>
            </a:r>
          </a:p>
          <a:p>
            <a:r>
              <a:rPr lang="en-US" dirty="0"/>
              <a:t>A temporal angle </a:t>
            </a:r>
            <a:r>
              <a:rPr lang="en-US" b="1" dirty="0"/>
              <a:t>α</a:t>
            </a:r>
            <a:r>
              <a:rPr lang="en-US" b="1" baseline="-25000" dirty="0" err="1"/>
              <a:t>i</a:t>
            </a:r>
            <a:r>
              <a:rPr lang="en-US" b="1" baseline="30000" dirty="0" err="1"/>
              <a:t>T</a:t>
            </a:r>
            <a:r>
              <a:rPr lang="en-US" b="1" dirty="0"/>
              <a:t> </a:t>
            </a:r>
            <a:r>
              <a:rPr lang="en-US" dirty="0"/>
              <a:t>is calculated from the timestamp of interpolated point </a:t>
            </a:r>
            <a:r>
              <a:rPr lang="en-US" b="1" dirty="0"/>
              <a:t>p</a:t>
            </a:r>
            <a:r>
              <a:rPr lang="en-US" b="1" baseline="-25000" dirty="0"/>
              <a:t>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91" y="3040337"/>
            <a:ext cx="3412247" cy="3817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47" y="4162919"/>
            <a:ext cx="2758731" cy="819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6D48CA-F267-43DE-9C8A-BFF4FF5CE8D6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146182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8-02-18 18.41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17" y="2769790"/>
            <a:ext cx="3863483" cy="172944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810672" y="-1"/>
            <a:ext cx="3344174" cy="874939"/>
          </a:xfrm>
        </p:spPr>
        <p:txBody>
          <a:bodyPr/>
          <a:lstStyle/>
          <a:p>
            <a:pPr algn="r">
              <a:spcAft>
                <a:spcPts val="2400"/>
              </a:spcAft>
            </a:pPr>
            <a:r>
              <a:rPr lang="en-US" dirty="0"/>
              <a:t>Human-Centered Computing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/>
          <a:lstStyle/>
          <a:p>
            <a:r>
              <a:rPr lang="en-US" dirty="0"/>
              <a:t>HCC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  <p:sp>
        <p:nvSpPr>
          <p:cNvPr id="19" name="Content Placeholder 9"/>
          <p:cNvSpPr>
            <a:spLocks noGrp="1"/>
          </p:cNvSpPr>
          <p:nvPr>
            <p:ph idx="1"/>
          </p:nvPr>
        </p:nvSpPr>
        <p:spPr>
          <a:xfrm>
            <a:off x="4406721" y="2873984"/>
            <a:ext cx="3765804" cy="902811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Apple iPhone</a:t>
            </a:r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endParaRPr lang="en-US" dirty="0"/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2007</a:t>
            </a:r>
          </a:p>
        </p:txBody>
      </p:sp>
      <p:sp>
        <p:nvSpPr>
          <p:cNvPr id="22" name="Content Placeholder 9"/>
          <p:cNvSpPr>
            <a:spLocks noGrp="1"/>
          </p:cNvSpPr>
          <p:nvPr>
            <p:ph idx="1"/>
          </p:nvPr>
        </p:nvSpPr>
        <p:spPr>
          <a:xfrm>
            <a:off x="661557" y="5413345"/>
            <a:ext cx="3252934" cy="902811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Oculus Rift</a:t>
            </a:r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HTC Vive</a:t>
            </a:r>
          </a:p>
          <a:p>
            <a:pPr>
              <a:lnSpc>
                <a:spcPct val="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Microsoft </a:t>
            </a:r>
            <a:r>
              <a:rPr lang="en-US" dirty="0" err="1"/>
              <a:t>Hololens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20" y="139978"/>
            <a:ext cx="3809921" cy="2458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8" y="1874928"/>
            <a:ext cx="2693043" cy="201978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48" y="4581450"/>
            <a:ext cx="3184033" cy="196151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61" y="3894710"/>
            <a:ext cx="3008794" cy="1128298"/>
          </a:xfrm>
          <a:prstGeom prst="rect">
            <a:avLst/>
          </a:prstGeom>
        </p:spPr>
      </p:pic>
      <p:sp>
        <p:nvSpPr>
          <p:cNvPr id="12" name="Content Placeholder 9"/>
          <p:cNvSpPr>
            <a:spLocks noGrp="1"/>
          </p:cNvSpPr>
          <p:nvPr>
            <p:ph idx="1"/>
          </p:nvPr>
        </p:nvSpPr>
        <p:spPr>
          <a:xfrm>
            <a:off x="8426196" y="5637664"/>
            <a:ext cx="3765804" cy="83099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Google Soli (Radar Technology)</a:t>
            </a:r>
          </a:p>
        </p:txBody>
      </p:sp>
    </p:spTree>
    <p:extLst>
      <p:ext uri="{BB962C8B-B14F-4D97-AF65-F5344CB8AC3E}">
        <p14:creationId xmlns:p14="http://schemas.microsoft.com/office/powerpoint/2010/main" val="12408556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2" grpId="0" build="p"/>
      <p:bldP spid="1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3855"/>
            <a:ext cx="4508124" cy="388077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Each all angles generated are assigned 3 labels </a:t>
            </a:r>
          </a:p>
          <a:p>
            <a:pPr lvl="1"/>
            <a:r>
              <a:rPr lang="en-US" sz="2000" dirty="0"/>
              <a:t>Propagation</a:t>
            </a:r>
          </a:p>
          <a:p>
            <a:pPr lvl="1"/>
            <a:r>
              <a:rPr lang="en-US" sz="2000" dirty="0"/>
              <a:t>Centripetal</a:t>
            </a:r>
          </a:p>
          <a:p>
            <a:pPr lvl="1"/>
            <a:r>
              <a:rPr lang="en-US" sz="2000" dirty="0"/>
              <a:t>Clock</a:t>
            </a:r>
          </a:p>
          <a:p>
            <a:r>
              <a:rPr lang="en-US" sz="2400" dirty="0"/>
              <a:t>Position of </a:t>
            </a:r>
            <a:r>
              <a:rPr lang="en-US" sz="2400" b="1" dirty="0"/>
              <a:t>α</a:t>
            </a:r>
            <a:r>
              <a:rPr lang="en-US" sz="2400" b="1" baseline="-25000" dirty="0" err="1"/>
              <a:t>i</a:t>
            </a:r>
            <a:r>
              <a:rPr lang="en-US" sz="2400" b="1" baseline="30000" dirty="0" err="1"/>
              <a:t>S</a:t>
            </a:r>
            <a:r>
              <a:rPr lang="en-US" sz="2400" dirty="0"/>
              <a:t> on a sector determine Propagation label</a:t>
            </a:r>
          </a:p>
          <a:p>
            <a:r>
              <a:rPr lang="en-US" sz="2400" dirty="0"/>
              <a:t>Directional Margin </a:t>
            </a:r>
            <a:r>
              <a:rPr lang="el-GR" sz="2400" b="1" dirty="0"/>
              <a:t>θ</a:t>
            </a:r>
            <a:r>
              <a:rPr lang="en-US" sz="2400" b="1" dirty="0"/>
              <a:t> </a:t>
            </a:r>
            <a:r>
              <a:rPr lang="en-US" sz="2400" dirty="0"/>
              <a:t>provides a buffer for 4 cardinal sectors (U,D,L,R)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58" y="1171724"/>
            <a:ext cx="4903280" cy="451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FF3A8-0494-48BC-B438-CB2D0282B868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1698542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678" y="0"/>
            <a:ext cx="8596668" cy="849923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382" y="776361"/>
            <a:ext cx="8950569" cy="2661783"/>
          </a:xfrm>
        </p:spPr>
        <p:txBody>
          <a:bodyPr>
            <a:normAutofit/>
          </a:bodyPr>
          <a:lstStyle/>
          <a:p>
            <a:r>
              <a:rPr lang="en-US" sz="2600" dirty="0"/>
              <a:t>Expanding our work to 3D gesture recognition. </a:t>
            </a:r>
          </a:p>
          <a:p>
            <a:r>
              <a:rPr lang="en-US" sz="2600" dirty="0"/>
              <a:t>Improve early detection.</a:t>
            </a:r>
          </a:p>
          <a:p>
            <a:r>
              <a:rPr lang="en-US" sz="2800" dirty="0"/>
              <a:t>A future study may evaluate the degradation of accuracy when omitting sorting in CircGR (this will make CircGR linear)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EF09DA-62ED-4CA3-A16C-E55722E95D81}"/>
              </a:ext>
            </a:extLst>
          </p:cNvPr>
          <p:cNvSpPr/>
          <p:nvPr/>
        </p:nvSpPr>
        <p:spPr>
          <a:xfrm>
            <a:off x="9701283" y="5683062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B7C72F-120D-48D8-966A-2BAB7C9F857D}"/>
              </a:ext>
            </a:extLst>
          </p:cNvPr>
          <p:cNvSpPr txBox="1">
            <a:spLocks/>
          </p:cNvSpPr>
          <p:nvPr/>
        </p:nvSpPr>
        <p:spPr>
          <a:xfrm>
            <a:off x="500382" y="3340608"/>
            <a:ext cx="9200901" cy="3192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dirty="0"/>
              <a:t>All Material available in </a:t>
            </a:r>
            <a:r>
              <a:rPr lang="en-US" sz="2400" b="1" dirty="0">
                <a:hlinkClick r:id="rId2"/>
              </a:rPr>
              <a:t>http://www.circgr.com</a:t>
            </a:r>
            <a:r>
              <a:rPr lang="en-US" sz="2400" b="1" dirty="0"/>
              <a:t>  (Code, paper, appendix, video)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Data Set available upon request following IRB protocols (and other requirements) </a:t>
            </a:r>
          </a:p>
          <a:p>
            <a:pPr algn="ctr"/>
            <a:r>
              <a:rPr lang="en-US" b="1" dirty="0"/>
              <a:t>Visit our Demo at ISS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Thanks to NSF, ISS Reviewers, and </a:t>
            </a:r>
            <a:r>
              <a:rPr lang="en-US" sz="2400" b="1" dirty="0" err="1"/>
              <a:t>OpenHID</a:t>
            </a:r>
            <a:r>
              <a:rPr lang="en-US" sz="2400" b="1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1123046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51058"/>
          </a:xfrm>
        </p:spPr>
        <p:txBody>
          <a:bodyPr/>
          <a:lstStyle/>
          <a:p>
            <a:r>
              <a:rPr lang="en-US" dirty="0"/>
              <a:t>Experiment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67" y="751058"/>
            <a:ext cx="5842089" cy="53163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8566" y="6073140"/>
            <a:ext cx="5842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Accuracy = 99% MCC = 0.95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7C7AC-8CB6-4262-A575-FF5CD2C0033B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1431340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51058"/>
          </a:xfrm>
        </p:spPr>
        <p:txBody>
          <a:bodyPr/>
          <a:lstStyle/>
          <a:p>
            <a:r>
              <a:rPr lang="en-US" dirty="0"/>
              <a:t>Experiment Results – Cohen’s Kappa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07" y="651608"/>
            <a:ext cx="7099781" cy="4781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3176" y="5809488"/>
            <a:ext cx="349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Cohen’s Kappa statistic per window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0D42D-83CD-4BFD-AA9E-FA6883C5E6FD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2677526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147" y="3324658"/>
            <a:ext cx="8596668" cy="751058"/>
          </a:xfrm>
        </p:spPr>
        <p:txBody>
          <a:bodyPr/>
          <a:lstStyle/>
          <a:p>
            <a:r>
              <a:rPr lang="en-US" dirty="0"/>
              <a:t>Let’s watch a video next!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7C7AC-8CB6-4262-A575-FF5CD2C0033B}"/>
              </a:ext>
            </a:extLst>
          </p:cNvPr>
          <p:cNvSpPr/>
          <p:nvPr/>
        </p:nvSpPr>
        <p:spPr>
          <a:xfrm>
            <a:off x="9701283" y="5695254"/>
            <a:ext cx="2347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CirgGR</a:t>
            </a:r>
          </a:p>
        </p:txBody>
      </p:sp>
    </p:spTree>
    <p:extLst>
      <p:ext uri="{BB962C8B-B14F-4D97-AF65-F5344CB8AC3E}">
        <p14:creationId xmlns:p14="http://schemas.microsoft.com/office/powerpoint/2010/main" val="3763995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circgr2017_low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5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4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Why am I Here?</a:t>
            </a:r>
          </a:p>
          <a:p>
            <a:r>
              <a:rPr lang="en-US" sz="2800" dirty="0"/>
              <a:t>Why Gesture User Interfaces</a:t>
            </a:r>
          </a:p>
          <a:p>
            <a:r>
              <a:rPr lang="en-US" sz="2800" dirty="0"/>
              <a:t>Gesture Elicitation and Legacy Bias</a:t>
            </a:r>
          </a:p>
          <a:p>
            <a:r>
              <a:rPr lang="en-US" sz="2800" dirty="0"/>
              <a:t>Gesture Recognition</a:t>
            </a:r>
          </a:p>
          <a:p>
            <a:r>
              <a:rPr lang="en-US" sz="2800" b="1" dirty="0"/>
              <a:t>VR/AR for CS Education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F739-0BCB-FE44-ABB9-C84A7AB8DE01}" type="slidenum">
              <a:rPr lang="en-US" smtClean="0"/>
              <a:t>56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06719" y="-782251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5113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VR/AR CS Education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57468" y="2270487"/>
            <a:ext cx="8044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2800"/>
            </a:pPr>
            <a:r>
              <a:rPr lang="en-US" sz="2800" b="1" dirty="0">
                <a:solidFill>
                  <a:schemeClr val="bg1"/>
                </a:solidFill>
                <a:latin typeface="Liberation Serif" charset="0"/>
              </a:rPr>
              <a:t>Improve recruitment of under-represented minorities and women for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726976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9627" y="2405321"/>
            <a:ext cx="3714704" cy="4250121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b="1" dirty="0"/>
              <a:t>Why?</a:t>
            </a:r>
          </a:p>
          <a:p>
            <a:pPr lvl="1" algn="l"/>
            <a:br>
              <a:rPr lang="en-US" dirty="0"/>
            </a:br>
            <a:r>
              <a:rPr lang="en-US" dirty="0"/>
              <a:t>• 14-18% of CS graduates are women (national US average)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Diverse teams make a difference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Hispanics may become a majority by 2044 (Texas by 2020)</a:t>
            </a:r>
            <a:br>
              <a:rPr lang="en-US" dirty="0"/>
            </a:br>
            <a:r>
              <a:rPr lang="en-US" dirty="0"/>
              <a:t>in the United States.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387086" y="2447650"/>
            <a:ext cx="5959218" cy="4207792"/>
          </a:xfrm>
        </p:spPr>
        <p:txBody>
          <a:bodyPr>
            <a:norm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b="1" dirty="0"/>
              <a:t>How ?</a:t>
            </a:r>
          </a:p>
          <a:p>
            <a:pPr lvl="1" algn="l"/>
            <a:br>
              <a:rPr lang="en-US" dirty="0"/>
            </a:br>
            <a:r>
              <a:rPr lang="en-US" dirty="0"/>
              <a:t>• Seek non-CS college students (e.g., Biology) by improving self-efficacy and sense of belonging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• Improve CS student learning Process</a:t>
            </a:r>
          </a:p>
          <a:p>
            <a:pPr lvl="1" algn="l"/>
            <a:r>
              <a:rPr lang="en-US" dirty="0"/>
              <a:t>• Using VR/AR Technology with games and other tools</a:t>
            </a:r>
          </a:p>
          <a:p>
            <a:pPr lvl="1" algn="l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6873" y="0"/>
            <a:ext cx="2375877" cy="978729"/>
          </a:xfrm>
        </p:spPr>
        <p:txBody>
          <a:bodyPr>
            <a:normAutofit/>
          </a:bodyPr>
          <a:lstStyle/>
          <a:p>
            <a:r>
              <a:rPr lang="en-US" dirty="0"/>
              <a:t>VR/AR CS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87086" y="3138991"/>
            <a:ext cx="5428246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1389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073081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7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CodeVR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0" y="1862306"/>
            <a:ext cx="8954761" cy="49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4073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9627" y="2648397"/>
            <a:ext cx="3714704" cy="17471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Human-Computer Interaction</a:t>
            </a:r>
          </a:p>
          <a:p>
            <a:pPr lvl="1"/>
            <a:r>
              <a:rPr lang="en-US" dirty="0"/>
              <a:t>The study between people and interactive technologies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6917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(3D) User Interfaces</a:t>
            </a:r>
          </a:p>
          <a:p>
            <a:pPr lvl="1"/>
            <a:br>
              <a:rPr lang="en-US" dirty="0"/>
            </a:br>
            <a:r>
              <a:rPr lang="en-US" dirty="0"/>
              <a:t>Communication Medium Between User and Computer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6917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Gesture User Interfaces</a:t>
            </a:r>
          </a:p>
          <a:p>
            <a:pPr lvl="1"/>
            <a:br>
              <a:rPr lang="en-US" dirty="0"/>
            </a:br>
            <a:r>
              <a:rPr lang="en-US" dirty="0"/>
              <a:t>Interactive Interfaces control by Gestures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487313"/>
          </a:xfrm>
        </p:spPr>
        <p:txBody>
          <a:bodyPr/>
          <a:lstStyle/>
          <a:p>
            <a:r>
              <a:rPr lang="en-US" sz="2800" dirty="0"/>
              <a:t>Terminology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E0F3F80-DA5F-49AD-9AB8-CC8FD16E53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10" y="1128787"/>
            <a:ext cx="2175778" cy="1240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12" y="4784175"/>
            <a:ext cx="2634582" cy="1580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0" y="4524400"/>
            <a:ext cx="2800397" cy="21002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28" y="4823529"/>
            <a:ext cx="2926699" cy="15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404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CodeVR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32" y="1920674"/>
            <a:ext cx="8777468" cy="49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62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19673" y="560009"/>
            <a:ext cx="3227053" cy="1079783"/>
          </a:xfrm>
        </p:spPr>
        <p:txBody>
          <a:bodyPr/>
          <a:lstStyle/>
          <a:p>
            <a:r>
              <a:rPr lang="en-US" sz="7000" dirty="0"/>
              <a:t>More…</a:t>
            </a:r>
          </a:p>
        </p:txBody>
      </p:sp>
      <p:pic>
        <p:nvPicPr>
          <p:cNvPr id="2" name="Picture 1" descr="subject-gamepad-re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17" y="655873"/>
            <a:ext cx="3629952" cy="2278173"/>
          </a:xfrm>
          <a:prstGeom prst="rect">
            <a:avLst/>
          </a:prstGeom>
        </p:spPr>
      </p:pic>
      <p:pic>
        <p:nvPicPr>
          <p:cNvPr id="6" name="Picture 5" descr="https://lh6.googleusercontent.com/vcpRnJqOgQTXtasQWz7JKksq5-Q3_3VwEduJDmPOMxTzi9ntTgverkTAE-xRSI2zbA2y5uyH25WLv7b06jOH6vRlX9b35L0pjKDkerNYLYzRpADXuaq4UvH4kHjwTWSVtMAuaNVD9aVsY07MfA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73" y="3313806"/>
            <a:ext cx="3680347" cy="169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lh4.googleusercontent.com/g_KUibkEmWMSRmalgl9z9czJ4RK640MLopMHce9P6YmoWiorx72HHSl9nPE5jsaEeEli2hPt_bfRlYZDpOSlml9489Y7exXEfCfwS0BAFnv3E0WXK_OggtxiqenZbwLIY-5br724q-FRxtMIEg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196" y="5168765"/>
            <a:ext cx="2127137" cy="153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99122B8-9843-48E7-A426-99CE5A85C99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1" y="1159131"/>
            <a:ext cx="3123118" cy="2732729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5157E97-7AA6-464C-8518-A639B5E06D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4" y="4207487"/>
            <a:ext cx="3164526" cy="15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099903" y="87346"/>
            <a:ext cx="4101003" cy="769441"/>
          </a:xfrm>
        </p:spPr>
        <p:txBody>
          <a:bodyPr/>
          <a:lstStyle/>
          <a:p>
            <a:r>
              <a:rPr lang="en-US" sz="4800" dirty="0"/>
              <a:t>CYBER + HCI</a:t>
            </a:r>
          </a:p>
        </p:txBody>
      </p:sp>
      <p:pic>
        <p:nvPicPr>
          <p:cNvPr id="5" name="Picture 4" descr="220px-Venn_0000_0001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94" y="2655374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98135" y="274631"/>
            <a:ext cx="3327428" cy="1079783"/>
          </a:xfrm>
        </p:spPr>
        <p:txBody>
          <a:bodyPr/>
          <a:lstStyle/>
          <a:p>
            <a:r>
              <a:rPr lang="en-US" sz="7000" dirty="0"/>
              <a:t>Thanks</a:t>
            </a:r>
          </a:p>
        </p:txBody>
      </p:sp>
      <p:pic>
        <p:nvPicPr>
          <p:cNvPr id="2" name="Picture 1" descr="Screenshot 2017-12-20 12.16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7383"/>
            <a:ext cx="12192000" cy="2760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692"/>
            <a:ext cx="4652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Contact me at </a:t>
            </a:r>
          </a:p>
          <a:p>
            <a:r>
              <a:rPr lang="en-US" sz="2400" b="1" dirty="0">
                <a:solidFill>
                  <a:schemeClr val="bg1"/>
                </a:solidFill>
                <a:hlinkClick r:id="rId4"/>
              </a:rPr>
              <a:t>fortega@colostate.edu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nuilab.org</a:t>
            </a:r>
          </a:p>
        </p:txBody>
      </p:sp>
      <p:pic>
        <p:nvPicPr>
          <p:cNvPr id="4" name="Picture 3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1AE1A21C-EAAB-4538-9ACA-1C32420D6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82" y="1434223"/>
            <a:ext cx="8585074" cy="2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9627" y="2405322"/>
            <a:ext cx="3714704" cy="16917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Elicitation</a:t>
            </a:r>
          </a:p>
          <a:p>
            <a:pPr lvl="1" algn="l"/>
            <a:br>
              <a:rPr lang="en-US" dirty="0"/>
            </a:br>
            <a:r>
              <a:rPr lang="en-US" dirty="0"/>
              <a:t>• How to find a gesture set</a:t>
            </a:r>
            <a:br>
              <a:rPr lang="en-US" dirty="0"/>
            </a:br>
            <a:r>
              <a:rPr lang="en-US" dirty="0"/>
              <a:t>• How to reduce Legacy Bias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447651"/>
            <a:ext cx="4079476" cy="19687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Recognition</a:t>
            </a:r>
          </a:p>
          <a:p>
            <a:pPr lvl="1" algn="l"/>
            <a:br>
              <a:rPr lang="en-US" dirty="0"/>
            </a:br>
            <a:r>
              <a:rPr lang="en-US" dirty="0"/>
              <a:t>• Interactive Gesture Recognition</a:t>
            </a:r>
            <a:br>
              <a:rPr lang="en-US" dirty="0"/>
            </a:br>
            <a:r>
              <a:rPr lang="en-US" dirty="0"/>
              <a:t>• Context-Aware</a:t>
            </a:r>
            <a:br>
              <a:rPr lang="en-US" dirty="0"/>
            </a:br>
            <a:r>
              <a:rPr lang="en-US" dirty="0"/>
              <a:t>• Multi-Modal Gesture Recognition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87086" y="3138992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1389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1389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073081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1" y="4708707"/>
            <a:ext cx="2939993" cy="1653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65" y="4594592"/>
            <a:ext cx="2883769" cy="1850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677" y="4625590"/>
            <a:ext cx="3235521" cy="1819980"/>
          </a:xfrm>
          <a:prstGeom prst="rect">
            <a:avLst/>
          </a:prstGeom>
        </p:spPr>
      </p:pic>
      <p:sp>
        <p:nvSpPr>
          <p:cNvPr id="19" name="Content Placeholder 17"/>
          <p:cNvSpPr txBox="1">
            <a:spLocks/>
          </p:cNvSpPr>
          <p:nvPr/>
        </p:nvSpPr>
        <p:spPr>
          <a:xfrm>
            <a:off x="8158238" y="2436078"/>
            <a:ext cx="3773077" cy="196874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en-US" dirty="0"/>
              <a:t>Gesture User Interfaces</a:t>
            </a:r>
          </a:p>
          <a:p>
            <a:pPr lvl="1" algn="l"/>
            <a:br>
              <a:rPr lang="en-US" dirty="0"/>
            </a:br>
            <a:r>
              <a:rPr lang="en-US" dirty="0"/>
              <a:t>• 3D Travel</a:t>
            </a:r>
            <a:br>
              <a:rPr lang="en-US" dirty="0"/>
            </a:br>
            <a:r>
              <a:rPr lang="en-US" dirty="0"/>
              <a:t>• Selection</a:t>
            </a:r>
            <a:br>
              <a:rPr lang="en-US" dirty="0"/>
            </a:br>
            <a:r>
              <a:rPr lang="en-US" dirty="0"/>
              <a:t>•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78284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WHY?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7549" y="2291787"/>
            <a:ext cx="10509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We could just stay with Windows Icon Menu Pointer (WIMP) Paradigm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12" y="3128057"/>
            <a:ext cx="3810000" cy="226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69" y="3600529"/>
            <a:ext cx="2557684" cy="2557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11" y="4268164"/>
            <a:ext cx="2808083" cy="19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19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468767" y="-43003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WHY?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7549" y="2291787"/>
            <a:ext cx="10509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Gesture User Interfaces are more intuitive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7" y="3528671"/>
            <a:ext cx="3657600" cy="1920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93" y="3528671"/>
            <a:ext cx="3180398" cy="1920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17" y="3541185"/>
            <a:ext cx="3411080" cy="20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12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cet">
  <a:themeElements>
    <a:clrScheme name="Custom OpenHID">
      <a:dk1>
        <a:srgbClr val="17406D"/>
      </a:dk1>
      <a:lt1>
        <a:sysClr val="window" lastClr="FFFFFF"/>
      </a:lt1>
      <a:dk2>
        <a:srgbClr val="000000"/>
      </a:dk2>
      <a:lt2>
        <a:srgbClr val="DBEFF9"/>
      </a:lt2>
      <a:accent1>
        <a:srgbClr val="17406D"/>
      </a:accent1>
      <a:accent2>
        <a:srgbClr val="0F6FC6"/>
      </a:accent2>
      <a:accent3>
        <a:srgbClr val="0BD0D9"/>
      </a:accent3>
      <a:accent4>
        <a:srgbClr val="10CF9B"/>
      </a:accent4>
      <a:accent5>
        <a:srgbClr val="7CCA62"/>
      </a:accent5>
      <a:accent6>
        <a:srgbClr val="7030A0"/>
      </a:accent6>
      <a:hlink>
        <a:srgbClr val="F49100"/>
      </a:hlink>
      <a:folHlink>
        <a:srgbClr val="FF000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1724</TotalTime>
  <Words>2491</Words>
  <Application>Microsoft Office PowerPoint</Application>
  <PresentationFormat>Widescreen</PresentationFormat>
  <Paragraphs>476</Paragraphs>
  <Slides>63</Slides>
  <Notes>41</Notes>
  <HiddenSlides>31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82" baseType="lpstr">
      <vt:lpstr>Arial</vt:lpstr>
      <vt:lpstr>Arial Black</vt:lpstr>
      <vt:lpstr>Calibri</vt:lpstr>
      <vt:lpstr>Californian FB</vt:lpstr>
      <vt:lpstr>Cambria Math</vt:lpstr>
      <vt:lpstr>Liberation Serif</vt:lpstr>
      <vt:lpstr>Roboto</vt:lpstr>
      <vt:lpstr>Segoe UI</vt:lpstr>
      <vt:lpstr>Segoe UI Black</vt:lpstr>
      <vt:lpstr>Segoe UI Light</vt:lpstr>
      <vt:lpstr>Segoe UI Semibold</vt:lpstr>
      <vt:lpstr>Segoe UI Semilight</vt:lpstr>
      <vt:lpstr>Trebuchet MS</vt:lpstr>
      <vt:lpstr>Verdana</vt:lpstr>
      <vt:lpstr>Wingdings</vt:lpstr>
      <vt:lpstr>Wingdings 3</vt:lpstr>
      <vt:lpstr>Storybuilding Neal Creative</vt:lpstr>
      <vt:lpstr>Office Theme</vt:lpstr>
      <vt:lpstr>Facet</vt:lpstr>
      <vt:lpstr>PowerPoint Presentation</vt:lpstr>
      <vt:lpstr>About Me</vt:lpstr>
      <vt:lpstr>HCC</vt:lpstr>
      <vt:lpstr>HCC</vt:lpstr>
      <vt:lpstr>HCC</vt:lpstr>
      <vt:lpstr>Terminology</vt:lpstr>
      <vt:lpstr>Challenges</vt:lpstr>
      <vt:lpstr>WHY?</vt:lpstr>
      <vt:lpstr>WHY?</vt:lpstr>
      <vt:lpstr>WHY?</vt:lpstr>
      <vt:lpstr>WHY?</vt:lpstr>
      <vt:lpstr>WHY?</vt:lpstr>
      <vt:lpstr>Gestures</vt:lpstr>
      <vt:lpstr>Gesture Elicitation</vt:lpstr>
      <vt:lpstr>PowerPoint Presentation</vt:lpstr>
      <vt:lpstr>Data Analysis</vt:lpstr>
      <vt:lpstr>Hypothesis</vt:lpstr>
      <vt:lpstr>Hypothesis</vt:lpstr>
      <vt:lpstr>Overview</vt:lpstr>
      <vt:lpstr>Results – Gesture Set</vt:lpstr>
      <vt:lpstr>Unconstrained Gesture Set</vt:lpstr>
      <vt:lpstr>Gesture Agreement</vt:lpstr>
      <vt:lpstr>Gesture Agreement - MT</vt:lpstr>
      <vt:lpstr>Gesture Agreement - MA</vt:lpstr>
      <vt:lpstr>Gesture Completion Time</vt:lpstr>
      <vt:lpstr>Limitations</vt:lpstr>
      <vt:lpstr>Future Work</vt:lpstr>
      <vt:lpstr>Conclusion</vt:lpstr>
      <vt:lpstr>Legacy Bias</vt:lpstr>
      <vt:lpstr>PowerPoint Presentation</vt:lpstr>
      <vt:lpstr>How do we measure it?</vt:lpstr>
      <vt:lpstr>Gesture Recognition</vt:lpstr>
      <vt:lpstr>Gesture Recognition</vt:lpstr>
      <vt:lpstr>Gesture Recognition</vt:lpstr>
      <vt:lpstr>Traces and Points</vt:lpstr>
      <vt:lpstr>Vectors</vt:lpstr>
      <vt:lpstr>Resampling and Spatial Angle Generation</vt:lpstr>
      <vt:lpstr>Circular Measures</vt:lpstr>
      <vt:lpstr>Circular Distance</vt:lpstr>
      <vt:lpstr>Circular Distance</vt:lpstr>
      <vt:lpstr>Temporal Angles Generation</vt:lpstr>
      <vt:lpstr>Labels</vt:lpstr>
      <vt:lpstr>Early Detection</vt:lpstr>
      <vt:lpstr>Post-Hoc Evaluation Results and Running Time</vt:lpstr>
      <vt:lpstr>Gesture Set</vt:lpstr>
      <vt:lpstr>Classification Flow</vt:lpstr>
      <vt:lpstr>Gesture Representation</vt:lpstr>
      <vt:lpstr>Resampling and Spatial Angle Generation</vt:lpstr>
      <vt:lpstr>Temporal Angles Generation</vt:lpstr>
      <vt:lpstr>Labels</vt:lpstr>
      <vt:lpstr>Future Work</vt:lpstr>
      <vt:lpstr>Experiment Results</vt:lpstr>
      <vt:lpstr>Experiment Results – Cohen’s Kappa</vt:lpstr>
      <vt:lpstr>Let’s watch a video next!</vt:lpstr>
      <vt:lpstr>PowerPoint Presentation</vt:lpstr>
      <vt:lpstr>Outline</vt:lpstr>
      <vt:lpstr>VR/AR CS Education</vt:lpstr>
      <vt:lpstr>VR/AR CS</vt:lpstr>
      <vt:lpstr>CodeVR</vt:lpstr>
      <vt:lpstr>CodeVR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Luz Aguilar</dc:creator>
  <cp:keywords/>
  <dc:description/>
  <cp:lastModifiedBy>francisco</cp:lastModifiedBy>
  <cp:revision>351</cp:revision>
  <dcterms:created xsi:type="dcterms:W3CDTF">2017-11-27T23:06:00Z</dcterms:created>
  <dcterms:modified xsi:type="dcterms:W3CDTF">2018-09-11T20:43:54Z</dcterms:modified>
  <cp:category/>
</cp:coreProperties>
</file>